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72" r:id="rId5"/>
    <p:sldId id="284" r:id="rId6"/>
    <p:sldId id="301" r:id="rId7"/>
    <p:sldId id="304" r:id="rId8"/>
    <p:sldId id="303" r:id="rId9"/>
    <p:sldId id="302" r:id="rId10"/>
    <p:sldId id="274" r:id="rId11"/>
    <p:sldId id="299" r:id="rId12"/>
    <p:sldId id="283" r:id="rId13"/>
    <p:sldId id="26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G%20OTRE%20du%2001%2007%202023.pptx"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open?id=1oZ-0XvbAoyuvehPiHMcqE2vvg9LFpsq3&amp;usp=sharing"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Listing%20adh&#233;rents%20France-20221013(1).xlsx" TargetMode="External"/><Relationship Id="rId5" Type="http://schemas.openxmlformats.org/officeDocument/2006/relationships/hyperlink" Target="../../../CONSEIL%20ANIMAUX%20VIVANTS/Listing%20adh&#233;rents%20France-20200214.xlsx"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Synth&#232;se%20INTERBEV%20V4.pdf" TargetMode="External"/><Relationship Id="rId2" Type="http://schemas.openxmlformats.org/officeDocument/2006/relationships/hyperlink" Target="https://youtube.com/watch?v=GWOmUfJxFhA&amp;feature=share9"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OTRE_Consultation%20publique%20UE_BEA.docx" TargetMode="External"/><Relationship Id="rId2" Type="http://schemas.openxmlformats.org/officeDocument/2006/relationships/hyperlink" Target="Remerciements%20et%20informations%20compl&#233;mentaires%20suite%20&#224;%20notre%20rendez-vous%20du%20mercredi%206%20mars.msg" TargetMode="External"/><Relationship Id="rId1" Type="http://schemas.openxmlformats.org/officeDocument/2006/relationships/slideLayout" Target="../slideLayouts/slideLayout2.xml"/><Relationship Id="rId6" Type="http://schemas.openxmlformats.org/officeDocument/2006/relationships/hyperlink" Target="R&#232;glement%20relatif%20&#224;%20la%20protection%20des%20animaux%20pendant%20le%20transport%20-%20propositions%20de%20lOTRE.msg" TargetMode="External"/><Relationship Id="rId5" Type="http://schemas.openxmlformats.org/officeDocument/2006/relationships/hyperlink" Target="R&#232;glement%20BEA%20Transport_Amendements%20OTRE.docx" TargetMode="External"/><Relationship Id="rId4" Type="http://schemas.openxmlformats.org/officeDocument/2006/relationships/hyperlink" Target="Cartographie_eurod&#233;put&#233;s%20FR_membres%20AGRITRAN.xlsx"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com/watch?v=GWOmUfJxFhA&amp;feature=share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com/watch?v=GWOmUfJxFhA&amp;feature=share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AC090-9115-43F6-B992-9E7B4BE11484}"/>
              </a:ext>
            </a:extLst>
          </p:cNvPr>
          <p:cNvSpPr>
            <a:spLocks noGrp="1"/>
          </p:cNvSpPr>
          <p:nvPr>
            <p:ph type="ctrTitle"/>
          </p:nvPr>
        </p:nvSpPr>
        <p:spPr>
          <a:xfrm>
            <a:off x="330262" y="103619"/>
            <a:ext cx="9747682" cy="3222595"/>
          </a:xfrm>
        </p:spPr>
        <p:txBody>
          <a:bodyPr/>
          <a:lstStyle/>
          <a:p>
            <a:pPr algn="ctr"/>
            <a:r>
              <a:rPr lang="fr-FR" b="1" dirty="0"/>
              <a:t>BIENVENUE À TOUS</a:t>
            </a:r>
            <a:br>
              <a:rPr lang="fr-FR" dirty="0"/>
            </a:br>
            <a:r>
              <a:rPr lang="fr-FR" sz="1400" dirty="0"/>
              <a:t> </a:t>
            </a:r>
            <a:br>
              <a:rPr lang="fr-FR" dirty="0"/>
            </a:br>
            <a:r>
              <a:rPr lang="fr-FR" sz="4400" dirty="0"/>
              <a:t>à la réunion Bilan annuel</a:t>
            </a:r>
            <a:br>
              <a:rPr lang="fr-FR" sz="4400" dirty="0"/>
            </a:br>
            <a:r>
              <a:rPr lang="fr-FR" sz="4400" dirty="0"/>
              <a:t>du Conseil de métiers Transporteurs Animaux Vivants</a:t>
            </a:r>
            <a:endParaRPr lang="fr-FR" dirty="0"/>
          </a:p>
        </p:txBody>
      </p:sp>
      <p:sp>
        <p:nvSpPr>
          <p:cNvPr id="6" name="Sous-titre 5">
            <a:extLst>
              <a:ext uri="{FF2B5EF4-FFF2-40B4-BE49-F238E27FC236}">
                <a16:creationId xmlns:a16="http://schemas.microsoft.com/office/drawing/2014/main" id="{F1BC4470-A5E1-4D99-AEA8-27D49E6F0AAC}"/>
              </a:ext>
            </a:extLst>
          </p:cNvPr>
          <p:cNvSpPr>
            <a:spLocks noGrp="1"/>
          </p:cNvSpPr>
          <p:nvPr>
            <p:ph type="subTitle" idx="1"/>
          </p:nvPr>
        </p:nvSpPr>
        <p:spPr>
          <a:xfrm>
            <a:off x="1320635" y="6110413"/>
            <a:ext cx="7766936" cy="343654"/>
          </a:xfrm>
        </p:spPr>
        <p:txBody>
          <a:bodyPr>
            <a:normAutofit lnSpcReduction="10000"/>
          </a:bodyPr>
          <a:lstStyle/>
          <a:p>
            <a:pPr algn="ctr"/>
            <a:r>
              <a:rPr lang="fr-FR" dirty="0"/>
              <a:t>SAINT MARTIN DE CRAU – 17 Mai 2025</a:t>
            </a:r>
          </a:p>
        </p:txBody>
      </p:sp>
      <p:pic>
        <p:nvPicPr>
          <p:cNvPr id="9" name="Image 8">
            <a:extLst>
              <a:ext uri="{FF2B5EF4-FFF2-40B4-BE49-F238E27FC236}">
                <a16:creationId xmlns:a16="http://schemas.microsoft.com/office/drawing/2014/main" id="{5303DB60-54BF-4BB9-85B9-2DA851D1159E}"/>
              </a:ext>
            </a:extLst>
          </p:cNvPr>
          <p:cNvPicPr>
            <a:picLocks noChangeAspect="1"/>
          </p:cNvPicPr>
          <p:nvPr/>
        </p:nvPicPr>
        <p:blipFill>
          <a:blip r:embed="rId2"/>
          <a:stretch>
            <a:fillRect/>
          </a:stretch>
        </p:blipFill>
        <p:spPr>
          <a:xfrm>
            <a:off x="3355571" y="3429000"/>
            <a:ext cx="3697064" cy="2536717"/>
          </a:xfrm>
          <a:prstGeom prst="rect">
            <a:avLst/>
          </a:prstGeom>
        </p:spPr>
      </p:pic>
    </p:spTree>
    <p:extLst>
      <p:ext uri="{BB962C8B-B14F-4D97-AF65-F5344CB8AC3E}">
        <p14:creationId xmlns:p14="http://schemas.microsoft.com/office/powerpoint/2010/main" val="213976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E750119D-FC4A-4605-AA62-B781954F856B}"/>
              </a:ext>
            </a:extLst>
          </p:cNvPr>
          <p:cNvSpPr>
            <a:spLocks noGrp="1"/>
          </p:cNvSpPr>
          <p:nvPr>
            <p:ph type="title"/>
          </p:nvPr>
        </p:nvSpPr>
        <p:spPr>
          <a:xfrm>
            <a:off x="423743" y="-1"/>
            <a:ext cx="4810123" cy="2237173"/>
          </a:xfrm>
        </p:spPr>
        <p:txBody>
          <a:bodyPr anchor="ctr">
            <a:noAutofit/>
          </a:bodyPr>
          <a:lstStyle/>
          <a:p>
            <a:pPr lvl="1"/>
            <a:r>
              <a:rPr lang="fr-FR" sz="2800" b="1" dirty="0">
                <a:solidFill>
                  <a:schemeClr val="bg1"/>
                </a:solidFill>
              </a:rPr>
              <a:t>Le conseil de métier Transport d’animaux vivants présent au SOMMET de l’ELEVAGE</a:t>
            </a:r>
          </a:p>
        </p:txBody>
      </p:sp>
      <p:sp>
        <p:nvSpPr>
          <p:cNvPr id="3" name="Espace réservé du contenu 2">
            <a:extLst>
              <a:ext uri="{FF2B5EF4-FFF2-40B4-BE49-F238E27FC236}">
                <a16:creationId xmlns:a16="http://schemas.microsoft.com/office/drawing/2014/main" id="{E996F23C-95D4-447E-ABE6-D3004767DFDE}"/>
              </a:ext>
            </a:extLst>
          </p:cNvPr>
          <p:cNvSpPr>
            <a:spLocks noGrp="1"/>
          </p:cNvSpPr>
          <p:nvPr>
            <p:ph idx="1"/>
          </p:nvPr>
        </p:nvSpPr>
        <p:spPr>
          <a:xfrm>
            <a:off x="108100" y="2654917"/>
            <a:ext cx="4810123" cy="3275264"/>
          </a:xfrm>
        </p:spPr>
        <p:txBody>
          <a:bodyPr>
            <a:normAutofit/>
          </a:bodyPr>
          <a:lstStyle/>
          <a:p>
            <a:pPr>
              <a:lnSpc>
                <a:spcPct val="90000"/>
              </a:lnSpc>
            </a:pPr>
            <a:r>
              <a:rPr lang="fr-FR" dirty="0">
                <a:solidFill>
                  <a:schemeClr val="bg1"/>
                </a:solidFill>
              </a:rPr>
              <a:t>SOMMET de l’ELEVAGE 2025</a:t>
            </a:r>
          </a:p>
          <a:p>
            <a:pPr>
              <a:lnSpc>
                <a:spcPct val="90000"/>
              </a:lnSpc>
            </a:pPr>
            <a:endParaRPr lang="fr-FR" dirty="0">
              <a:solidFill>
                <a:schemeClr val="bg1"/>
              </a:solidFill>
            </a:endParaRPr>
          </a:p>
          <a:p>
            <a:pPr marL="0" indent="0">
              <a:lnSpc>
                <a:spcPct val="90000"/>
              </a:lnSpc>
              <a:buNone/>
            </a:pPr>
            <a:endParaRPr lang="fr-FR" dirty="0">
              <a:solidFill>
                <a:schemeClr val="bg1"/>
              </a:solidFill>
            </a:endParaRPr>
          </a:p>
          <a:p>
            <a:pPr>
              <a:lnSpc>
                <a:spcPct val="90000"/>
              </a:lnSpc>
            </a:pPr>
            <a:r>
              <a:rPr lang="fr-FR" sz="1400" dirty="0">
                <a:solidFill>
                  <a:schemeClr val="bg1"/>
                </a:solidFill>
              </a:rPr>
              <a:t>Rendez-vous au Sommet de l’élevage 2025</a:t>
            </a:r>
          </a:p>
          <a:p>
            <a:pPr>
              <a:lnSpc>
                <a:spcPct val="90000"/>
              </a:lnSpc>
            </a:pPr>
            <a:endParaRPr lang="fr-FR" sz="700" dirty="0">
              <a:solidFill>
                <a:schemeClr val="bg1"/>
              </a:solidFill>
            </a:endParaRPr>
          </a:p>
          <a:p>
            <a:pPr>
              <a:lnSpc>
                <a:spcPct val="90000"/>
              </a:lnSpc>
            </a:pPr>
            <a:endParaRPr lang="fr-FR" sz="700" dirty="0">
              <a:solidFill>
                <a:schemeClr val="bg1"/>
              </a:solidFill>
            </a:endParaRP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Image 5">
            <a:extLst>
              <a:ext uri="{FF2B5EF4-FFF2-40B4-BE49-F238E27FC236}">
                <a16:creationId xmlns:a16="http://schemas.microsoft.com/office/drawing/2014/main" id="{1D0B76F0-ED31-54FD-8E56-0F7E518005FE}"/>
              </a:ext>
            </a:extLst>
          </p:cNvPr>
          <p:cNvPicPr>
            <a:picLocks noChangeAspect="1"/>
          </p:cNvPicPr>
          <p:nvPr/>
        </p:nvPicPr>
        <p:blipFill>
          <a:blip r:embed="rId2"/>
          <a:stretch>
            <a:fillRect/>
          </a:stretch>
        </p:blipFill>
        <p:spPr>
          <a:xfrm>
            <a:off x="4521976" y="1987499"/>
            <a:ext cx="3009900" cy="4610100"/>
          </a:xfrm>
          <a:prstGeom prst="rect">
            <a:avLst/>
          </a:prstGeom>
        </p:spPr>
      </p:pic>
      <p:pic>
        <p:nvPicPr>
          <p:cNvPr id="11" name="Image 10">
            <a:extLst>
              <a:ext uri="{FF2B5EF4-FFF2-40B4-BE49-F238E27FC236}">
                <a16:creationId xmlns:a16="http://schemas.microsoft.com/office/drawing/2014/main" id="{A0616AEF-F7DC-D2DA-AC1E-3C992C069F96}"/>
              </a:ext>
            </a:extLst>
          </p:cNvPr>
          <p:cNvPicPr>
            <a:picLocks noChangeAspect="1"/>
          </p:cNvPicPr>
          <p:nvPr/>
        </p:nvPicPr>
        <p:blipFill>
          <a:blip r:embed="rId3"/>
          <a:srcRect r="57193"/>
          <a:stretch/>
        </p:blipFill>
        <p:spPr>
          <a:xfrm>
            <a:off x="8340773" y="184280"/>
            <a:ext cx="3036303" cy="6273670"/>
          </a:xfrm>
          <a:prstGeom prst="rect">
            <a:avLst/>
          </a:prstGeom>
        </p:spPr>
      </p:pic>
    </p:spTree>
    <p:extLst>
      <p:ext uri="{BB962C8B-B14F-4D97-AF65-F5344CB8AC3E}">
        <p14:creationId xmlns:p14="http://schemas.microsoft.com/office/powerpoint/2010/main" val="8509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4452F-50DC-113F-83FB-735E056E5B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44679C-167D-EC26-4CD9-506406A01A89}"/>
              </a:ext>
            </a:extLst>
          </p:cNvPr>
          <p:cNvSpPr>
            <a:spLocks noGrp="1"/>
          </p:cNvSpPr>
          <p:nvPr>
            <p:ph type="title"/>
          </p:nvPr>
        </p:nvSpPr>
        <p:spPr>
          <a:xfrm>
            <a:off x="527078" y="138000"/>
            <a:ext cx="8596668" cy="841695"/>
          </a:xfrm>
        </p:spPr>
        <p:txBody>
          <a:bodyPr/>
          <a:lstStyle/>
          <a:p>
            <a:r>
              <a:rPr lang="fr-FR" dirty="0"/>
              <a:t>Point sur législation Transhumance </a:t>
            </a:r>
          </a:p>
        </p:txBody>
      </p:sp>
      <p:sp>
        <p:nvSpPr>
          <p:cNvPr id="12" name="ZoneTexte 11">
            <a:extLst>
              <a:ext uri="{FF2B5EF4-FFF2-40B4-BE49-F238E27FC236}">
                <a16:creationId xmlns:a16="http://schemas.microsoft.com/office/drawing/2014/main" id="{A1989650-C0A7-08AB-1825-645CDBBBE728}"/>
              </a:ext>
            </a:extLst>
          </p:cNvPr>
          <p:cNvSpPr txBox="1"/>
          <p:nvPr/>
        </p:nvSpPr>
        <p:spPr>
          <a:xfrm flipH="1">
            <a:off x="523585" y="994096"/>
            <a:ext cx="7949702" cy="923330"/>
          </a:xfrm>
          <a:prstGeom prst="rect">
            <a:avLst/>
          </a:prstGeom>
          <a:noFill/>
        </p:spPr>
        <p:txBody>
          <a:bodyPr wrap="square" rtlCol="0">
            <a:spAutoFit/>
          </a:bodyPr>
          <a:lstStyle/>
          <a:p>
            <a:r>
              <a:rPr lang="fr-FR" b="1" dirty="0">
                <a:solidFill>
                  <a:srgbClr val="000000"/>
                </a:solidFill>
                <a:latin typeface="Aptos" panose="020B0004020202020204" pitchFamily="34" charset="0"/>
                <a:ea typeface="Times New Roman" panose="02020603050405020304" pitchFamily="18" charset="0"/>
                <a:cs typeface="Aptos" panose="020B0004020202020204" pitchFamily="34" charset="0"/>
              </a:rPr>
              <a:t>Patrick Fabre et Emilie Imbert</a:t>
            </a:r>
          </a:p>
          <a:p>
            <a:endParaRPr lang="fr-FR" sz="1800" b="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fr-FR" b="1" dirty="0">
                <a:solidFill>
                  <a:srgbClr val="000000"/>
                </a:solidFill>
                <a:latin typeface="Aptos" panose="020B0004020202020204" pitchFamily="34" charset="0"/>
                <a:ea typeface="Aptos" panose="020B0004020202020204" pitchFamily="34" charset="0"/>
                <a:cs typeface="Aptos" panose="020B0004020202020204" pitchFamily="34" charset="0"/>
              </a:rPr>
              <a:t>Retour sur Rdv Virginie Barbier - DGAL</a:t>
            </a:r>
            <a:endParaRPr lang="fr-FR" sz="18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8861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33BC9-C25C-1762-EA2A-2BAE6485F62F}"/>
              </a:ext>
            </a:extLst>
          </p:cNvPr>
          <p:cNvSpPr>
            <a:spLocks noGrp="1"/>
          </p:cNvSpPr>
          <p:nvPr>
            <p:ph type="title"/>
          </p:nvPr>
        </p:nvSpPr>
        <p:spPr>
          <a:xfrm>
            <a:off x="527078" y="154778"/>
            <a:ext cx="8596668" cy="841695"/>
          </a:xfrm>
        </p:spPr>
        <p:txBody>
          <a:bodyPr/>
          <a:lstStyle/>
          <a:p>
            <a:r>
              <a:rPr lang="fr-FR" dirty="0"/>
              <a:t>Partenaires CM TAV 2023</a:t>
            </a:r>
          </a:p>
        </p:txBody>
      </p:sp>
      <p:pic>
        <p:nvPicPr>
          <p:cNvPr id="3092" name="Picture 20" descr="logo-GS-WTW - Methania">
            <a:extLst>
              <a:ext uri="{FF2B5EF4-FFF2-40B4-BE49-F238E27FC236}">
                <a16:creationId xmlns:a16="http://schemas.microsoft.com/office/drawing/2014/main" id="{4A9C1A40-7DB7-4921-2B33-C3A83F46E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3" y="1107520"/>
            <a:ext cx="1155933" cy="74705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61975AE5-D405-0E2B-FEC5-C583ABDA42F0}"/>
              </a:ext>
            </a:extLst>
          </p:cNvPr>
          <p:cNvSpPr txBox="1"/>
          <p:nvPr/>
        </p:nvSpPr>
        <p:spPr>
          <a:xfrm flipH="1">
            <a:off x="2068443" y="1296380"/>
            <a:ext cx="4027557" cy="369332"/>
          </a:xfrm>
          <a:prstGeom prst="rect">
            <a:avLst/>
          </a:prstGeom>
          <a:noFill/>
        </p:spPr>
        <p:txBody>
          <a:bodyPr wrap="square" rtlCol="0">
            <a:spAutoFit/>
          </a:bodyPr>
          <a:lstStyle/>
          <a:p>
            <a:r>
              <a:rPr lang="fr-FR" dirty="0"/>
              <a:t>WTW – GRAS SAVOYES</a:t>
            </a:r>
          </a:p>
        </p:txBody>
      </p:sp>
      <p:sp>
        <p:nvSpPr>
          <p:cNvPr id="14" name="ZoneTexte 13">
            <a:extLst>
              <a:ext uri="{FF2B5EF4-FFF2-40B4-BE49-F238E27FC236}">
                <a16:creationId xmlns:a16="http://schemas.microsoft.com/office/drawing/2014/main" id="{8671008E-3A73-E585-24B9-95138ACA06E2}"/>
              </a:ext>
            </a:extLst>
          </p:cNvPr>
          <p:cNvSpPr txBox="1"/>
          <p:nvPr/>
        </p:nvSpPr>
        <p:spPr>
          <a:xfrm flipH="1">
            <a:off x="1616833" y="1780953"/>
            <a:ext cx="2846109" cy="369332"/>
          </a:xfrm>
          <a:prstGeom prst="rect">
            <a:avLst/>
          </a:prstGeom>
          <a:noFill/>
        </p:spPr>
        <p:txBody>
          <a:bodyPr wrap="square" rtlCol="0">
            <a:spAutoFit/>
          </a:bodyPr>
          <a:lstStyle/>
          <a:p>
            <a:pPr algn="r"/>
            <a:r>
              <a:rPr lang="fr-FR" dirty="0"/>
              <a:t>Damien DARZACQ</a:t>
            </a:r>
          </a:p>
        </p:txBody>
      </p:sp>
      <p:pic>
        <p:nvPicPr>
          <p:cNvPr id="3098" name="Picture 26" descr="Assurance crédit entreprise : définition">
            <a:hlinkClick r:id="rId3" action="ppaction://hlinkpres?slideindex=1&amp;slidetitle="/>
            <a:extLst>
              <a:ext uri="{FF2B5EF4-FFF2-40B4-BE49-F238E27FC236}">
                <a16:creationId xmlns:a16="http://schemas.microsoft.com/office/drawing/2014/main" id="{575FF6AB-CD9D-1292-8760-ABDA1F2C5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76" y="2639051"/>
            <a:ext cx="3935166" cy="3384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6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9F623-C6DE-4786-8A0A-7E1B4D5B1F2B}"/>
              </a:ext>
            </a:extLst>
          </p:cNvPr>
          <p:cNvSpPr>
            <a:spLocks noGrp="1"/>
          </p:cNvSpPr>
          <p:nvPr>
            <p:ph type="title"/>
          </p:nvPr>
        </p:nvSpPr>
        <p:spPr>
          <a:xfrm>
            <a:off x="4159225" y="609600"/>
            <a:ext cx="5114776" cy="1320800"/>
          </a:xfrm>
        </p:spPr>
        <p:txBody>
          <a:bodyPr>
            <a:normAutofit/>
          </a:bodyPr>
          <a:lstStyle/>
          <a:p>
            <a:r>
              <a:rPr lang="fr-FR" dirty="0"/>
              <a:t>Questions Diverses</a:t>
            </a:r>
          </a:p>
        </p:txBody>
      </p:sp>
      <p:pic>
        <p:nvPicPr>
          <p:cNvPr id="9" name="Image 8" descr="Une image contenant herbe, extérieur, arbre, voiture&#10;&#10;Description générée automatiquement">
            <a:extLst>
              <a:ext uri="{FF2B5EF4-FFF2-40B4-BE49-F238E27FC236}">
                <a16:creationId xmlns:a16="http://schemas.microsoft.com/office/drawing/2014/main" id="{09EBCA2D-3F43-45FC-9791-BE67ADFB0FF9}"/>
              </a:ext>
            </a:extLst>
          </p:cNvPr>
          <p:cNvPicPr>
            <a:picLocks noChangeAspect="1"/>
          </p:cNvPicPr>
          <p:nvPr/>
        </p:nvPicPr>
        <p:blipFill rotWithShape="1">
          <a:blip r:embed="rId2">
            <a:alphaModFix/>
          </a:blip>
          <a:srcRect t="4939" r="-1" b="8825"/>
          <a:stretch/>
        </p:blipFill>
        <p:spPr>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p:spPr>
      </p:pic>
      <p:pic>
        <p:nvPicPr>
          <p:cNvPr id="7" name="Image 6" descr="Une image contenant herbe, ciel, extérieur, arbre&#10;&#10;Description générée automatiquement">
            <a:extLst>
              <a:ext uri="{FF2B5EF4-FFF2-40B4-BE49-F238E27FC236}">
                <a16:creationId xmlns:a16="http://schemas.microsoft.com/office/drawing/2014/main" id="{B0F7B472-38CC-41E0-9A74-1A34CAB7A422}"/>
              </a:ext>
            </a:extLst>
          </p:cNvPr>
          <p:cNvPicPr>
            <a:picLocks noChangeAspect="1"/>
          </p:cNvPicPr>
          <p:nvPr/>
        </p:nvPicPr>
        <p:blipFill rotWithShape="1">
          <a:blip r:embed="rId3">
            <a:alphaModFix/>
          </a:blip>
          <a:srcRect r="1" b="8914"/>
          <a:stretch/>
        </p:blipFill>
        <p:spPr>
          <a:xfrm>
            <a:off x="-10633" y="4565636"/>
            <a:ext cx="3355563"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p:spPr>
      </p:pic>
      <p:sp>
        <p:nvSpPr>
          <p:cNvPr id="19"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cxnSp>
        <p:nvCxnSpPr>
          <p:cNvPr id="21" name="Straight Connector 20">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073B0E26-9276-4AE3-BC40-E57F98D0023D}"/>
              </a:ext>
            </a:extLst>
          </p:cNvPr>
          <p:cNvSpPr>
            <a:spLocks noGrp="1"/>
          </p:cNvSpPr>
          <p:nvPr>
            <p:ph idx="1"/>
          </p:nvPr>
        </p:nvSpPr>
        <p:spPr>
          <a:xfrm>
            <a:off x="4159225" y="2160589"/>
            <a:ext cx="5114776" cy="3880773"/>
          </a:xfrm>
        </p:spPr>
        <p:txBody>
          <a:bodyPr>
            <a:normAutofit/>
          </a:bodyPr>
          <a:lstStyle/>
          <a:p>
            <a:r>
              <a:rPr lang="fr-FR" dirty="0"/>
              <a:t>…</a:t>
            </a:r>
          </a:p>
          <a:p>
            <a:pPr marL="457200" lvl="1" indent="0">
              <a:buNone/>
            </a:pPr>
            <a:endParaRPr lang="fr-FR" dirty="0"/>
          </a:p>
          <a:p>
            <a:endParaRPr lang="fr-FR" dirty="0"/>
          </a:p>
          <a:p>
            <a:endParaRPr lang="fr-FR" dirty="0"/>
          </a:p>
        </p:txBody>
      </p:sp>
      <p:pic>
        <p:nvPicPr>
          <p:cNvPr id="12" name="Image 11">
            <a:extLst>
              <a:ext uri="{FF2B5EF4-FFF2-40B4-BE49-F238E27FC236}">
                <a16:creationId xmlns:a16="http://schemas.microsoft.com/office/drawing/2014/main" id="{5776168B-785D-46AD-9076-15B64D51425C}"/>
              </a:ext>
            </a:extLst>
          </p:cNvPr>
          <p:cNvPicPr>
            <a:picLocks noChangeAspect="1"/>
          </p:cNvPicPr>
          <p:nvPr/>
        </p:nvPicPr>
        <p:blipFill>
          <a:blip r:embed="rId4"/>
          <a:stretch>
            <a:fillRect/>
          </a:stretch>
        </p:blipFill>
        <p:spPr>
          <a:xfrm>
            <a:off x="831963" y="224759"/>
            <a:ext cx="2821319" cy="1935830"/>
          </a:xfrm>
          <a:prstGeom prst="rect">
            <a:avLst/>
          </a:prstGeom>
        </p:spPr>
      </p:pic>
    </p:spTree>
    <p:extLst>
      <p:ext uri="{BB962C8B-B14F-4D97-AF65-F5344CB8AC3E}">
        <p14:creationId xmlns:p14="http://schemas.microsoft.com/office/powerpoint/2010/main" val="395485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9F623-C6DE-4786-8A0A-7E1B4D5B1F2B}"/>
              </a:ext>
            </a:extLst>
          </p:cNvPr>
          <p:cNvSpPr>
            <a:spLocks noGrp="1"/>
          </p:cNvSpPr>
          <p:nvPr>
            <p:ph type="title"/>
          </p:nvPr>
        </p:nvSpPr>
        <p:spPr>
          <a:xfrm>
            <a:off x="6365966" y="495288"/>
            <a:ext cx="5114776" cy="5591175"/>
          </a:xfrm>
        </p:spPr>
        <p:txBody>
          <a:bodyPr>
            <a:normAutofit/>
          </a:bodyPr>
          <a:lstStyle/>
          <a:p>
            <a:r>
              <a:rPr lang="fr-FR" dirty="0"/>
              <a:t>Merci </a:t>
            </a:r>
            <a:br>
              <a:rPr lang="fr-FR" dirty="0"/>
            </a:br>
            <a:br>
              <a:rPr lang="fr-FR" dirty="0"/>
            </a:br>
            <a:br>
              <a:rPr lang="fr-FR" dirty="0"/>
            </a:br>
            <a:r>
              <a:rPr lang="fr-FR" dirty="0"/>
              <a:t>pour </a:t>
            </a:r>
            <a:br>
              <a:rPr lang="fr-FR" dirty="0"/>
            </a:br>
            <a:br>
              <a:rPr lang="fr-FR" dirty="0"/>
            </a:br>
            <a:br>
              <a:rPr lang="fr-FR" dirty="0"/>
            </a:br>
            <a:r>
              <a:rPr lang="fr-FR" dirty="0"/>
              <a:t>votre </a:t>
            </a:r>
            <a:br>
              <a:rPr lang="fr-FR" dirty="0"/>
            </a:br>
            <a:br>
              <a:rPr lang="fr-FR" dirty="0"/>
            </a:br>
            <a:br>
              <a:rPr lang="fr-FR" dirty="0"/>
            </a:br>
            <a:r>
              <a:rPr lang="fr-FR" dirty="0"/>
              <a:t>participation</a:t>
            </a:r>
          </a:p>
        </p:txBody>
      </p:sp>
      <p:pic>
        <p:nvPicPr>
          <p:cNvPr id="4" name="Image 3">
            <a:extLst>
              <a:ext uri="{FF2B5EF4-FFF2-40B4-BE49-F238E27FC236}">
                <a16:creationId xmlns:a16="http://schemas.microsoft.com/office/drawing/2014/main" id="{3EDD5A95-61B6-45ED-8072-52A3933CEF7B}"/>
              </a:ext>
            </a:extLst>
          </p:cNvPr>
          <p:cNvPicPr>
            <a:picLocks noChangeAspect="1"/>
          </p:cNvPicPr>
          <p:nvPr/>
        </p:nvPicPr>
        <p:blipFill rotWithShape="1">
          <a:blip r:embed="rId2">
            <a:alphaModFix/>
          </a:blip>
          <a:srcRect r="4" b="3510"/>
          <a:stretch/>
        </p:blipFill>
        <p:spPr>
          <a:xfrm>
            <a:off x="509136" y="10"/>
            <a:ext cx="3517876"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11" name="Image 10" descr="Une image contenant herbe, ciel, montagne, extérieur&#10;&#10;Description générée automatiquement">
            <a:extLst>
              <a:ext uri="{FF2B5EF4-FFF2-40B4-BE49-F238E27FC236}">
                <a16:creationId xmlns:a16="http://schemas.microsoft.com/office/drawing/2014/main" id="{E7339AED-7ABF-4BD0-8468-C634827A77ED}"/>
              </a:ext>
            </a:extLst>
          </p:cNvPr>
          <p:cNvPicPr>
            <a:picLocks noChangeAspect="1"/>
          </p:cNvPicPr>
          <p:nvPr/>
        </p:nvPicPr>
        <p:blipFill rotWithShape="1">
          <a:blip r:embed="rId3">
            <a:alphaModFix/>
          </a:blip>
          <a:srcRect l="10883" r="24949" b="-3"/>
          <a:stretch/>
        </p:blipFill>
        <p:spPr>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p:spPr>
      </p:pic>
      <p:pic>
        <p:nvPicPr>
          <p:cNvPr id="8" name="Image 7">
            <a:extLst>
              <a:ext uri="{FF2B5EF4-FFF2-40B4-BE49-F238E27FC236}">
                <a16:creationId xmlns:a16="http://schemas.microsoft.com/office/drawing/2014/main" id="{3A1B98C3-11F0-478F-BD8A-46CD9C0AC4EE}"/>
              </a:ext>
            </a:extLst>
          </p:cNvPr>
          <p:cNvPicPr>
            <a:picLocks noChangeAspect="1"/>
          </p:cNvPicPr>
          <p:nvPr/>
        </p:nvPicPr>
        <p:blipFill rotWithShape="1">
          <a:blip r:embed="rId4">
            <a:alphaModFix/>
          </a:blip>
          <a:srcRect r="1" b="271"/>
          <a:stretch/>
        </p:blipFill>
        <p:spPr>
          <a:xfrm>
            <a:off x="-10633" y="4565636"/>
            <a:ext cx="3355563"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p:spPr>
      </p:pic>
      <p:sp>
        <p:nvSpPr>
          <p:cNvPr id="16"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cxnSp>
        <p:nvCxnSpPr>
          <p:cNvPr id="18" name="Straight Connector 17">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073B0E26-9276-4AE3-BC40-E57F98D0023D}"/>
              </a:ext>
            </a:extLst>
          </p:cNvPr>
          <p:cNvSpPr>
            <a:spLocks noGrp="1"/>
          </p:cNvSpPr>
          <p:nvPr>
            <p:ph idx="1"/>
          </p:nvPr>
        </p:nvSpPr>
        <p:spPr>
          <a:xfrm>
            <a:off x="3186521" y="771537"/>
            <a:ext cx="3517876" cy="5269826"/>
          </a:xfrm>
        </p:spPr>
        <p:txBody>
          <a:bodyPr>
            <a:normAutofit fontScale="92500" lnSpcReduction="20000"/>
          </a:bodyPr>
          <a:lstStyle/>
          <a:p>
            <a:pPr marL="0" indent="0">
              <a:buNone/>
            </a:pPr>
            <a:r>
              <a:rPr lang="fr-FR" sz="2400" dirty="0"/>
              <a:t>         A table !!!</a:t>
            </a:r>
          </a:p>
          <a:p>
            <a:pPr marL="0" indent="0">
              <a:buNone/>
            </a:pPr>
            <a:endParaRPr lang="fr-FR" sz="2400" dirty="0"/>
          </a:p>
          <a:p>
            <a:pPr marL="0" indent="0">
              <a:buNone/>
            </a:pPr>
            <a:endParaRPr lang="fr-FR" sz="2400" dirty="0"/>
          </a:p>
          <a:p>
            <a:pPr marL="0" indent="0">
              <a:buNone/>
            </a:pPr>
            <a:endParaRPr lang="fr-FR" sz="2400" dirty="0"/>
          </a:p>
          <a:p>
            <a:endParaRPr lang="fr-FR" sz="2400" dirty="0"/>
          </a:p>
          <a:p>
            <a:endParaRPr lang="fr-FR" sz="2400" dirty="0"/>
          </a:p>
          <a:p>
            <a:pPr marL="0" indent="0">
              <a:buNone/>
            </a:pPr>
            <a:r>
              <a:rPr lang="fr-FR" sz="2400" dirty="0"/>
              <a:t>     Bonne Route</a:t>
            </a:r>
          </a:p>
          <a:p>
            <a:endParaRPr lang="fr-FR" sz="2400" dirty="0"/>
          </a:p>
          <a:p>
            <a:endParaRPr lang="fr-FR" sz="2400" dirty="0"/>
          </a:p>
          <a:p>
            <a:endParaRPr lang="fr-FR" sz="2400" dirty="0"/>
          </a:p>
          <a:p>
            <a:endParaRPr lang="fr-FR" sz="2400" dirty="0"/>
          </a:p>
          <a:p>
            <a:endParaRPr lang="fr-FR" sz="2400" dirty="0"/>
          </a:p>
          <a:p>
            <a:pPr marL="0" indent="0">
              <a:buNone/>
            </a:pPr>
            <a:r>
              <a:rPr lang="fr-FR" sz="2400" dirty="0"/>
              <a:t> A table !!!</a:t>
            </a:r>
          </a:p>
        </p:txBody>
      </p:sp>
    </p:spTree>
    <p:extLst>
      <p:ext uri="{BB962C8B-B14F-4D97-AF65-F5344CB8AC3E}">
        <p14:creationId xmlns:p14="http://schemas.microsoft.com/office/powerpoint/2010/main" val="365259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2543E-77F5-4A68-9A66-F44630B9235A}"/>
              </a:ext>
            </a:extLst>
          </p:cNvPr>
          <p:cNvSpPr>
            <a:spLocks noGrp="1"/>
          </p:cNvSpPr>
          <p:nvPr>
            <p:ph type="title"/>
          </p:nvPr>
        </p:nvSpPr>
        <p:spPr>
          <a:xfrm>
            <a:off x="428760" y="0"/>
            <a:ext cx="8596668" cy="570451"/>
          </a:xfrm>
        </p:spPr>
        <p:txBody>
          <a:bodyPr>
            <a:normAutofit fontScale="90000"/>
          </a:bodyPr>
          <a:lstStyle/>
          <a:p>
            <a:pPr lvl="0"/>
            <a:r>
              <a:rPr lang="fr-FR" dirty="0"/>
              <a:t>Planning</a:t>
            </a:r>
            <a:br>
              <a:rPr lang="fr-FR" dirty="0"/>
            </a:br>
            <a:endParaRPr lang="fr-FR" sz="1800" dirty="0">
              <a:solidFill>
                <a:schemeClr val="tx1">
                  <a:lumMod val="75000"/>
                  <a:lumOff val="25000"/>
                </a:schemeClr>
              </a:solidFill>
              <a:latin typeface="+mn-lt"/>
              <a:ea typeface="+mn-ea"/>
              <a:cs typeface="+mn-cs"/>
            </a:endParaRPr>
          </a:p>
        </p:txBody>
      </p:sp>
      <p:sp>
        <p:nvSpPr>
          <p:cNvPr id="6" name="ZoneTexte 5">
            <a:extLst>
              <a:ext uri="{FF2B5EF4-FFF2-40B4-BE49-F238E27FC236}">
                <a16:creationId xmlns:a16="http://schemas.microsoft.com/office/drawing/2014/main" id="{44705528-3F77-4A4D-F7AA-D1BD5A81678A}"/>
              </a:ext>
            </a:extLst>
          </p:cNvPr>
          <p:cNvSpPr txBox="1"/>
          <p:nvPr/>
        </p:nvSpPr>
        <p:spPr>
          <a:xfrm>
            <a:off x="511728" y="1090569"/>
            <a:ext cx="8422547" cy="923330"/>
          </a:xfrm>
          <a:prstGeom prst="rect">
            <a:avLst/>
          </a:prstGeom>
          <a:noFill/>
        </p:spPr>
        <p:txBody>
          <a:bodyPr wrap="square" rtlCol="0">
            <a:spAutoFit/>
          </a:bodyPr>
          <a:lstStyle/>
          <a:p>
            <a:r>
              <a:rPr lang="fr-FR" sz="1800" dirty="0">
                <a:solidFill>
                  <a:schemeClr val="tx1">
                    <a:lumMod val="75000"/>
                    <a:lumOff val="25000"/>
                  </a:schemeClr>
                </a:solidFill>
                <a:latin typeface="+mn-lt"/>
                <a:ea typeface="+mn-ea"/>
                <a:cs typeface="+mn-cs"/>
              </a:rPr>
              <a:t>9h30 –  10h		Café d’accueil</a:t>
            </a:r>
            <a:br>
              <a:rPr lang="fr-FR" sz="1800" dirty="0">
                <a:solidFill>
                  <a:schemeClr val="tx1">
                    <a:lumMod val="75000"/>
                    <a:lumOff val="25000"/>
                  </a:schemeClr>
                </a:solidFill>
                <a:latin typeface="+mn-lt"/>
                <a:ea typeface="+mn-ea"/>
                <a:cs typeface="+mn-cs"/>
              </a:rPr>
            </a:br>
            <a:r>
              <a:rPr lang="fr-FR" sz="1800" dirty="0">
                <a:solidFill>
                  <a:schemeClr val="tx1">
                    <a:lumMod val="75000"/>
                    <a:lumOff val="25000"/>
                  </a:schemeClr>
                </a:solidFill>
                <a:latin typeface="+mn-lt"/>
                <a:ea typeface="+mn-ea"/>
                <a:cs typeface="+mn-cs"/>
              </a:rPr>
              <a:t>10h00 - 12h		Début de la réunion</a:t>
            </a:r>
            <a:br>
              <a:rPr lang="fr-FR" sz="1800" dirty="0">
                <a:solidFill>
                  <a:schemeClr val="tx1">
                    <a:lumMod val="75000"/>
                    <a:lumOff val="25000"/>
                  </a:schemeClr>
                </a:solidFill>
                <a:latin typeface="+mn-lt"/>
                <a:ea typeface="+mn-ea"/>
                <a:cs typeface="+mn-cs"/>
              </a:rPr>
            </a:br>
            <a:r>
              <a:rPr lang="fr-FR" sz="1800" dirty="0">
                <a:solidFill>
                  <a:schemeClr val="tx1">
                    <a:lumMod val="75000"/>
                    <a:lumOff val="25000"/>
                  </a:schemeClr>
                </a:solidFill>
                <a:latin typeface="+mn-lt"/>
                <a:ea typeface="+mn-ea"/>
                <a:cs typeface="+mn-cs"/>
              </a:rPr>
              <a:t>12h30 – 14h00	Déjeuner</a:t>
            </a:r>
            <a:endParaRPr lang="fr-FR" dirty="0"/>
          </a:p>
        </p:txBody>
      </p:sp>
    </p:spTree>
    <p:extLst>
      <p:ext uri="{BB962C8B-B14F-4D97-AF65-F5344CB8AC3E}">
        <p14:creationId xmlns:p14="http://schemas.microsoft.com/office/powerpoint/2010/main" val="223275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4" name="Rectangle 3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4" name="Isosceles Triangle 4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8" name="Isosceles Triangle 4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50" name="Freeform: Shape 4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E750119D-FC4A-4605-AA62-B781954F856B}"/>
              </a:ext>
            </a:extLst>
          </p:cNvPr>
          <p:cNvSpPr>
            <a:spLocks noGrp="1"/>
          </p:cNvSpPr>
          <p:nvPr>
            <p:ph type="title"/>
          </p:nvPr>
        </p:nvSpPr>
        <p:spPr>
          <a:xfrm>
            <a:off x="6330513" y="220416"/>
            <a:ext cx="5423549" cy="857997"/>
          </a:xfrm>
        </p:spPr>
        <p:txBody>
          <a:bodyPr anchor="ctr">
            <a:noAutofit/>
          </a:bodyPr>
          <a:lstStyle/>
          <a:p>
            <a:pPr lvl="0" algn="r"/>
            <a:r>
              <a:rPr lang="fr-FR" sz="2400" b="1" dirty="0">
                <a:solidFill>
                  <a:schemeClr val="bg1"/>
                </a:solidFill>
              </a:rPr>
              <a:t>Bienvenue à l’assemblée générale OTRE CM TAV 2025</a:t>
            </a:r>
          </a:p>
        </p:txBody>
      </p:sp>
      <p:sp>
        <p:nvSpPr>
          <p:cNvPr id="3" name="Espace réservé du contenu 2">
            <a:extLst>
              <a:ext uri="{FF2B5EF4-FFF2-40B4-BE49-F238E27FC236}">
                <a16:creationId xmlns:a16="http://schemas.microsoft.com/office/drawing/2014/main" id="{E996F23C-95D4-447E-ABE6-D3004767DFDE}"/>
              </a:ext>
            </a:extLst>
          </p:cNvPr>
          <p:cNvSpPr>
            <a:spLocks noGrp="1"/>
          </p:cNvSpPr>
          <p:nvPr>
            <p:ph idx="1"/>
          </p:nvPr>
        </p:nvSpPr>
        <p:spPr>
          <a:xfrm>
            <a:off x="5009538" y="5143159"/>
            <a:ext cx="6744524" cy="1273923"/>
          </a:xfrm>
        </p:spPr>
        <p:txBody>
          <a:bodyPr anchor="t">
            <a:normAutofit fontScale="70000" lnSpcReduction="20000"/>
          </a:bodyPr>
          <a:lstStyle/>
          <a:p>
            <a:pPr algn="r">
              <a:lnSpc>
                <a:spcPct val="90000"/>
              </a:lnSpc>
            </a:pPr>
            <a:endParaRPr lang="fr-FR" sz="1500" dirty="0">
              <a:solidFill>
                <a:srgbClr val="FFFFFF"/>
              </a:solidFill>
            </a:endParaRPr>
          </a:p>
          <a:p>
            <a:pPr algn="r">
              <a:lnSpc>
                <a:spcPct val="90000"/>
              </a:lnSpc>
            </a:pPr>
            <a:endParaRPr lang="fr-FR" sz="1500" dirty="0">
              <a:solidFill>
                <a:srgbClr val="FFFFFF"/>
              </a:solidFill>
            </a:endParaRPr>
          </a:p>
          <a:p>
            <a:pPr algn="r">
              <a:lnSpc>
                <a:spcPct val="90000"/>
              </a:lnSpc>
            </a:pPr>
            <a:endParaRPr lang="fr-FR" sz="1500" dirty="0">
              <a:solidFill>
                <a:srgbClr val="FFFFFF"/>
              </a:solidFill>
            </a:endParaRPr>
          </a:p>
          <a:p>
            <a:pPr algn="r">
              <a:lnSpc>
                <a:spcPct val="90000"/>
              </a:lnSpc>
            </a:pPr>
            <a:r>
              <a:rPr lang="fr-FR" sz="2400" b="1" dirty="0">
                <a:solidFill>
                  <a:srgbClr val="FFFFFF"/>
                </a:solidFill>
              </a:rPr>
              <a:t>Stéphane CAUCHY</a:t>
            </a:r>
          </a:p>
          <a:p>
            <a:pPr algn="r">
              <a:lnSpc>
                <a:spcPct val="90000"/>
              </a:lnSpc>
            </a:pPr>
            <a:r>
              <a:rPr lang="fr-FR" sz="1500" dirty="0">
                <a:solidFill>
                  <a:srgbClr val="FFFFFF"/>
                </a:solidFill>
              </a:rPr>
              <a:t>Secrétaire général OTRE Bretagne</a:t>
            </a:r>
          </a:p>
          <a:p>
            <a:pPr algn="r">
              <a:lnSpc>
                <a:spcPct val="90000"/>
              </a:lnSpc>
            </a:pPr>
            <a:endParaRPr lang="fr-FR" sz="1500" dirty="0">
              <a:solidFill>
                <a:srgbClr val="FFFFFF"/>
              </a:solidFill>
            </a:endParaRPr>
          </a:p>
          <a:p>
            <a:pPr>
              <a:lnSpc>
                <a:spcPct val="90000"/>
              </a:lnSpc>
            </a:pPr>
            <a:endParaRPr lang="fr-FR" sz="500" dirty="0">
              <a:solidFill>
                <a:srgbClr val="FFFFFF"/>
              </a:solidFill>
            </a:endParaRPr>
          </a:p>
        </p:txBody>
      </p:sp>
      <p:sp>
        <p:nvSpPr>
          <p:cNvPr id="17" name="Espace réservé du contenu 2">
            <a:extLst>
              <a:ext uri="{FF2B5EF4-FFF2-40B4-BE49-F238E27FC236}">
                <a16:creationId xmlns:a16="http://schemas.microsoft.com/office/drawing/2014/main" id="{5B52A03F-F6E6-4F37-A974-98D2163F3398}"/>
              </a:ext>
            </a:extLst>
          </p:cNvPr>
          <p:cNvSpPr txBox="1">
            <a:spLocks/>
          </p:cNvSpPr>
          <p:nvPr/>
        </p:nvSpPr>
        <p:spPr>
          <a:xfrm>
            <a:off x="43815" y="32011"/>
            <a:ext cx="6361049" cy="68580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7150" indent="0">
              <a:buFont typeface="Wingdings 3" charset="2"/>
              <a:buNone/>
            </a:pPr>
            <a:r>
              <a:rPr lang="fr-FR" sz="3800" dirty="0">
                <a:solidFill>
                  <a:schemeClr val="accent1"/>
                </a:solidFill>
                <a:latin typeface="+mj-lt"/>
                <a:ea typeface="+mj-ea"/>
                <a:cs typeface="+mj-cs"/>
              </a:rPr>
              <a:t>Ordre du jour</a:t>
            </a:r>
          </a:p>
          <a:p>
            <a:pPr lvl="1"/>
            <a:r>
              <a:rPr lang="fr-FR" dirty="0">
                <a:latin typeface="Arial" panose="020B0604020202020204" pitchFamily="34" charset="0"/>
                <a:cs typeface="Arial" panose="020B0604020202020204" pitchFamily="34" charset="0"/>
              </a:rPr>
              <a:t>10h00 -Introduction réunion – Stéphane Cauchy</a:t>
            </a:r>
          </a:p>
          <a:p>
            <a:pPr lvl="1"/>
            <a:r>
              <a:rPr lang="fr-FR" dirty="0">
                <a:latin typeface="Arial" panose="020B0604020202020204" pitchFamily="34" charset="0"/>
                <a:cs typeface="Arial" panose="020B0604020202020204" pitchFamily="34" charset="0"/>
              </a:rPr>
              <a:t>10h10 - Nombre d’adhérents CM TAV + Carte répartition géographique</a:t>
            </a:r>
          </a:p>
          <a:p>
            <a:pPr marL="914400" lvl="2" indent="0">
              <a:buNone/>
            </a:pPr>
            <a:endParaRPr lang="fr-FR"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10h15 Travaux en cours </a:t>
            </a:r>
          </a:p>
          <a:p>
            <a:pPr lvl="2"/>
            <a:r>
              <a:rPr lang="fr-FR" dirty="0">
                <a:latin typeface="Arial" panose="020B0604020202020204" pitchFamily="34" charset="0"/>
                <a:cs typeface="Arial" panose="020B0604020202020204" pitchFamily="34" charset="0"/>
              </a:rPr>
              <a:t>Révision règlement 2005</a:t>
            </a:r>
          </a:p>
          <a:p>
            <a:pPr lvl="3"/>
            <a:r>
              <a:rPr lang="fr-FR" dirty="0">
                <a:latin typeface="Arial" panose="020B0604020202020204" pitchFamily="34" charset="0"/>
                <a:cs typeface="Arial" panose="020B0604020202020204" pitchFamily="34" charset="0"/>
              </a:rPr>
              <a:t>10h15 – INTERBEV - </a:t>
            </a:r>
            <a:r>
              <a:rPr lang="fr-FR" dirty="0">
                <a:solidFill>
                  <a:srgbClr val="000000"/>
                </a:solidFill>
                <a:latin typeface="Aptos" panose="020B0004020202020204" pitchFamily="34" charset="0"/>
                <a:ea typeface="Times New Roman" panose="02020603050405020304" pitchFamily="18" charset="0"/>
                <a:cs typeface="Aptos" panose="020B0004020202020204" pitchFamily="34" charset="0"/>
              </a:rPr>
              <a:t>N</a:t>
            </a:r>
            <a:r>
              <a:rPr lang="fr-FR"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ote synthétique étude d'impact économique réalisée le cabinet CERESCO</a:t>
            </a:r>
            <a:endParaRPr lang="fr-FR" dirty="0">
              <a:latin typeface="Arial" panose="020B0604020202020204" pitchFamily="34" charset="0"/>
              <a:cs typeface="Arial" panose="020B0604020202020204" pitchFamily="34" charset="0"/>
            </a:endParaRPr>
          </a:p>
          <a:p>
            <a:pPr lvl="3"/>
            <a:r>
              <a:rPr lang="fr-FR" dirty="0">
                <a:latin typeface="Arial" panose="020B0604020202020204" pitchFamily="34" charset="0"/>
                <a:cs typeface="Arial" panose="020B0604020202020204" pitchFamily="34" charset="0"/>
              </a:rPr>
              <a:t>10h30 – Historique des actions OTRE CM TAV</a:t>
            </a:r>
          </a:p>
          <a:p>
            <a:pPr lvl="3"/>
            <a:r>
              <a:rPr lang="fr-FR" dirty="0">
                <a:latin typeface="Arial" panose="020B0604020202020204" pitchFamily="34" charset="0"/>
                <a:cs typeface="Arial" panose="020B0604020202020204" pitchFamily="34" charset="0"/>
              </a:rPr>
              <a:t>10h45 – Point de situation et actions à venir</a:t>
            </a:r>
          </a:p>
          <a:p>
            <a:pPr lvl="2"/>
            <a:r>
              <a:rPr lang="fr-FR" dirty="0">
                <a:latin typeface="Arial" panose="020B0604020202020204" pitchFamily="34" charset="0"/>
                <a:cs typeface="Arial" panose="020B0604020202020204" pitchFamily="34" charset="0"/>
              </a:rPr>
              <a:t>11h00 DGAL – Plan de prévention des épizooties</a:t>
            </a:r>
          </a:p>
          <a:p>
            <a:pPr lvl="2"/>
            <a:r>
              <a:rPr lang="fr-FR" dirty="0">
                <a:latin typeface="Arial" panose="020B0604020202020204" pitchFamily="34" charset="0"/>
                <a:cs typeface="Arial" panose="020B0604020202020204" pitchFamily="34" charset="0"/>
              </a:rPr>
              <a:t>11h10 Assises du Sanitaire </a:t>
            </a:r>
          </a:p>
          <a:p>
            <a:pPr marL="914400" lvl="2" indent="0">
              <a:buNone/>
            </a:pPr>
            <a:endParaRPr lang="fr-FR"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11h15 - Point financier &amp; partenaires</a:t>
            </a:r>
          </a:p>
          <a:p>
            <a:pPr lvl="1"/>
            <a:r>
              <a:rPr lang="fr-FR" dirty="0">
                <a:latin typeface="Arial" panose="020B0604020202020204" pitchFamily="34" charset="0"/>
                <a:cs typeface="Arial" panose="020B0604020202020204" pitchFamily="34" charset="0"/>
              </a:rPr>
              <a:t>11h30 Retour sur la participation Salons OTRE CM TAV</a:t>
            </a:r>
          </a:p>
          <a:p>
            <a:pPr lvl="2"/>
            <a:r>
              <a:rPr lang="fr-FR" dirty="0">
                <a:latin typeface="Arial" panose="020B0604020202020204" pitchFamily="34" charset="0"/>
                <a:cs typeface="Arial" panose="020B0604020202020204" pitchFamily="34" charset="0"/>
              </a:rPr>
              <a:t>Organisation SOMMET DE L’ELEVAGE 2022 ET 2023</a:t>
            </a:r>
          </a:p>
          <a:p>
            <a:pPr lvl="2"/>
            <a:endParaRPr lang="fr-FR" dirty="0">
              <a:latin typeface="Arial" panose="020B0604020202020204" pitchFamily="34" charset="0"/>
              <a:cs typeface="Arial" panose="020B0604020202020204" pitchFamily="34" charset="0"/>
            </a:endParaRPr>
          </a:p>
          <a:p>
            <a:pPr lvl="1"/>
            <a:r>
              <a:rPr lang="fr-FR" dirty="0"/>
              <a:t>11h45 Point sur législation Transhumance </a:t>
            </a:r>
            <a:endParaRPr lang="fr-FR"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12h00 – Intervention Damien DARZACQ - WTW</a:t>
            </a:r>
          </a:p>
          <a:p>
            <a:pPr lvl="1"/>
            <a:r>
              <a:rPr lang="fr-FR" dirty="0">
                <a:latin typeface="Arial" panose="020B0604020202020204" pitchFamily="34" charset="0"/>
                <a:cs typeface="Arial" panose="020B0604020202020204" pitchFamily="34" charset="0"/>
              </a:rPr>
              <a:t>12h15 Questions Diverses</a:t>
            </a:r>
          </a:p>
        </p:txBody>
      </p:sp>
    </p:spTree>
    <p:extLst>
      <p:ext uri="{BB962C8B-B14F-4D97-AF65-F5344CB8AC3E}">
        <p14:creationId xmlns:p14="http://schemas.microsoft.com/office/powerpoint/2010/main" val="85936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E750119D-FC4A-4605-AA62-B781954F856B}"/>
              </a:ext>
            </a:extLst>
          </p:cNvPr>
          <p:cNvSpPr>
            <a:spLocks noGrp="1"/>
          </p:cNvSpPr>
          <p:nvPr>
            <p:ph type="title"/>
          </p:nvPr>
        </p:nvSpPr>
        <p:spPr>
          <a:xfrm>
            <a:off x="646645" y="683683"/>
            <a:ext cx="4203045" cy="5490633"/>
          </a:xfrm>
        </p:spPr>
        <p:txBody>
          <a:bodyPr anchor="ctr">
            <a:normAutofit/>
          </a:bodyPr>
          <a:lstStyle/>
          <a:p>
            <a:pPr>
              <a:lnSpc>
                <a:spcPct val="90000"/>
              </a:lnSpc>
            </a:pPr>
            <a:r>
              <a:rPr lang="fr-FR" sz="2800" dirty="0">
                <a:solidFill>
                  <a:schemeClr val="bg1"/>
                </a:solidFill>
              </a:rPr>
              <a:t>Nombre d’adhérents CM Transports d’Animaux Vivants </a:t>
            </a:r>
            <a:br>
              <a:rPr lang="fr-FR" sz="2800" dirty="0">
                <a:solidFill>
                  <a:schemeClr val="bg1"/>
                </a:solidFill>
              </a:rPr>
            </a:br>
            <a:br>
              <a:rPr lang="fr-FR" sz="2800" dirty="0">
                <a:solidFill>
                  <a:schemeClr val="bg1"/>
                </a:solidFill>
              </a:rPr>
            </a:br>
            <a:r>
              <a:rPr lang="fr-FR" sz="2800" dirty="0">
                <a:solidFill>
                  <a:schemeClr val="bg1"/>
                </a:solidFill>
              </a:rPr>
              <a:t>et </a:t>
            </a:r>
            <a:br>
              <a:rPr lang="fr-FR" sz="2800" dirty="0">
                <a:solidFill>
                  <a:schemeClr val="bg1"/>
                </a:solidFill>
              </a:rPr>
            </a:br>
            <a:br>
              <a:rPr lang="fr-FR" sz="2800" dirty="0">
                <a:solidFill>
                  <a:schemeClr val="bg1"/>
                </a:solidFill>
              </a:rPr>
            </a:br>
            <a:r>
              <a:rPr lang="fr-FR" sz="2800" dirty="0">
                <a:solidFill>
                  <a:schemeClr val="bg1"/>
                </a:solidFill>
              </a:rPr>
              <a:t>Carte répartition géographique</a:t>
            </a:r>
            <a:endParaRPr lang="fr-FR" sz="2800" b="1" dirty="0">
              <a:solidFill>
                <a:schemeClr val="bg1"/>
              </a:solidFill>
            </a:endParaRPr>
          </a:p>
        </p:txBody>
      </p:sp>
      <p:pic>
        <p:nvPicPr>
          <p:cNvPr id="4" name="Image 3">
            <a:hlinkClick r:id="rId3"/>
            <a:extLst>
              <a:ext uri="{FF2B5EF4-FFF2-40B4-BE49-F238E27FC236}">
                <a16:creationId xmlns:a16="http://schemas.microsoft.com/office/drawing/2014/main" id="{3FD65332-4F29-4AB2-857E-18B6D83DF0E1}"/>
              </a:ext>
            </a:extLst>
          </p:cNvPr>
          <p:cNvPicPr>
            <a:picLocks noChangeAspect="1"/>
          </p:cNvPicPr>
          <p:nvPr/>
        </p:nvPicPr>
        <p:blipFill>
          <a:blip r:embed="rId4"/>
          <a:stretch>
            <a:fillRect/>
          </a:stretch>
        </p:blipFill>
        <p:spPr>
          <a:xfrm>
            <a:off x="6096000" y="268301"/>
            <a:ext cx="5143500" cy="43848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ZoneTexte 7">
            <a:hlinkClick r:id="rId5" action="ppaction://hlinkfile"/>
            <a:extLst>
              <a:ext uri="{FF2B5EF4-FFF2-40B4-BE49-F238E27FC236}">
                <a16:creationId xmlns:a16="http://schemas.microsoft.com/office/drawing/2014/main" id="{3FF83C35-E68F-4DC4-B645-3A98521CAF16}"/>
              </a:ext>
            </a:extLst>
          </p:cNvPr>
          <p:cNvSpPr txBox="1"/>
          <p:nvPr/>
        </p:nvSpPr>
        <p:spPr>
          <a:xfrm>
            <a:off x="5306771" y="5913838"/>
            <a:ext cx="4261651" cy="369332"/>
          </a:xfrm>
          <a:prstGeom prst="rect">
            <a:avLst/>
          </a:prstGeom>
          <a:noFill/>
        </p:spPr>
        <p:txBody>
          <a:bodyPr wrap="square" rtlCol="0">
            <a:spAutoFit/>
          </a:bodyPr>
          <a:lstStyle/>
          <a:p>
            <a:r>
              <a:rPr lang="fr-FR" dirty="0">
                <a:hlinkClick r:id="rId6" action="ppaction://hlinkfile"/>
              </a:rPr>
              <a:t>Liste des adhérents </a:t>
            </a:r>
            <a:endParaRPr lang="fr-FR" dirty="0"/>
          </a:p>
        </p:txBody>
      </p:sp>
      <p:sp>
        <p:nvSpPr>
          <p:cNvPr id="10" name="Titre 1">
            <a:extLst>
              <a:ext uri="{FF2B5EF4-FFF2-40B4-BE49-F238E27FC236}">
                <a16:creationId xmlns:a16="http://schemas.microsoft.com/office/drawing/2014/main" id="{F4D71462-EE71-49D2-B6AE-BBFA58872CD4}"/>
              </a:ext>
            </a:extLst>
          </p:cNvPr>
          <p:cNvSpPr txBox="1">
            <a:spLocks/>
          </p:cNvSpPr>
          <p:nvPr/>
        </p:nvSpPr>
        <p:spPr>
          <a:xfrm>
            <a:off x="5163141" y="4822089"/>
            <a:ext cx="7582590" cy="88625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fr-FR" sz="2800" dirty="0">
                <a:solidFill>
                  <a:schemeClr val="tx1"/>
                </a:solidFill>
              </a:rPr>
              <a:t>55 Adhérents </a:t>
            </a:r>
          </a:p>
          <a:p>
            <a:pPr>
              <a:lnSpc>
                <a:spcPct val="90000"/>
              </a:lnSpc>
            </a:pPr>
            <a:r>
              <a:rPr lang="fr-FR" sz="2000" dirty="0">
                <a:solidFill>
                  <a:schemeClr val="tx1"/>
                </a:solidFill>
              </a:rPr>
              <a:t>au conseil de métier transport d’animaux vivants</a:t>
            </a:r>
            <a:endParaRPr lang="fr-FR" sz="2800" b="1" dirty="0">
              <a:solidFill>
                <a:schemeClr val="tx1"/>
              </a:solidFill>
            </a:endParaRPr>
          </a:p>
        </p:txBody>
      </p:sp>
    </p:spTree>
    <p:extLst>
      <p:ext uri="{BB962C8B-B14F-4D97-AF65-F5344CB8AC3E}">
        <p14:creationId xmlns:p14="http://schemas.microsoft.com/office/powerpoint/2010/main" val="219922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33BC9-C25C-1762-EA2A-2BAE6485F62F}"/>
              </a:ext>
            </a:extLst>
          </p:cNvPr>
          <p:cNvSpPr>
            <a:spLocks noGrp="1"/>
          </p:cNvSpPr>
          <p:nvPr>
            <p:ph type="title"/>
          </p:nvPr>
        </p:nvSpPr>
        <p:spPr>
          <a:xfrm>
            <a:off x="527078" y="138000"/>
            <a:ext cx="8596668" cy="841695"/>
          </a:xfrm>
        </p:spPr>
        <p:txBody>
          <a:bodyPr>
            <a:normAutofit fontScale="90000"/>
          </a:bodyPr>
          <a:lstStyle/>
          <a:p>
            <a:r>
              <a:rPr lang="fr-FR" dirty="0">
                <a:latin typeface="Arial" panose="020B0604020202020204" pitchFamily="34" charset="0"/>
                <a:cs typeface="Arial" panose="020B0604020202020204" pitchFamily="34" charset="0"/>
              </a:rPr>
              <a:t>Révision règlement 2005</a:t>
            </a:r>
            <a:br>
              <a:rPr lang="fr-FR" dirty="0">
                <a:latin typeface="Arial" panose="020B0604020202020204" pitchFamily="34" charset="0"/>
                <a:cs typeface="Arial" panose="020B0604020202020204" pitchFamily="34" charset="0"/>
              </a:rPr>
            </a:br>
            <a:r>
              <a:rPr lang="fr-FR" dirty="0"/>
              <a:t> </a:t>
            </a:r>
          </a:p>
        </p:txBody>
      </p:sp>
      <p:sp>
        <p:nvSpPr>
          <p:cNvPr id="12" name="ZoneTexte 11">
            <a:extLst>
              <a:ext uri="{FF2B5EF4-FFF2-40B4-BE49-F238E27FC236}">
                <a16:creationId xmlns:a16="http://schemas.microsoft.com/office/drawing/2014/main" id="{C3AD1043-CE1E-78D8-76D9-0833863F725D}"/>
              </a:ext>
            </a:extLst>
          </p:cNvPr>
          <p:cNvSpPr txBox="1"/>
          <p:nvPr/>
        </p:nvSpPr>
        <p:spPr>
          <a:xfrm flipH="1">
            <a:off x="523585" y="994096"/>
            <a:ext cx="7949702" cy="646331"/>
          </a:xfrm>
          <a:prstGeom prst="rect">
            <a:avLst/>
          </a:prstGeom>
          <a:noFill/>
        </p:spPr>
        <p:txBody>
          <a:bodyPr wrap="square" rtlCol="0">
            <a:spAutoFit/>
          </a:bodyPr>
          <a:lstStyle/>
          <a:p>
            <a:r>
              <a:rPr lang="fr-FR" b="1" dirty="0">
                <a:solidFill>
                  <a:srgbClr val="92D050"/>
                </a:solidFill>
                <a:latin typeface="Aptos" panose="020B0004020202020204" pitchFamily="34" charset="0"/>
                <a:ea typeface="Times New Roman" panose="02020603050405020304" pitchFamily="18" charset="0"/>
                <a:cs typeface="Aptos" panose="020B0004020202020204" pitchFamily="34" charset="0"/>
              </a:rPr>
              <a:t>INTERBEV :</a:t>
            </a:r>
          </a:p>
          <a:p>
            <a:r>
              <a:rPr lang="fr-FR" dirty="0">
                <a:solidFill>
                  <a:srgbClr val="000000"/>
                </a:solidFill>
                <a:latin typeface="Aptos" panose="020B0004020202020204" pitchFamily="34" charset="0"/>
                <a:ea typeface="Times New Roman" panose="02020603050405020304" pitchFamily="18" charset="0"/>
                <a:cs typeface="Aptos" panose="020B0004020202020204" pitchFamily="34" charset="0"/>
              </a:rPr>
              <a:t>N</a:t>
            </a:r>
            <a:r>
              <a:rPr lang="fr-FR"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ote synthétique étude d'impact économique réalisée le cabinet CERESCO.</a:t>
            </a:r>
            <a:endParaRPr lang="fr-FR"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6D4E0469-18C7-DC4E-B2AE-01A82B53FB3F}"/>
              </a:ext>
            </a:extLst>
          </p:cNvPr>
          <p:cNvSpPr txBox="1"/>
          <p:nvPr/>
        </p:nvSpPr>
        <p:spPr>
          <a:xfrm>
            <a:off x="2321508" y="6049086"/>
            <a:ext cx="6098958" cy="369332"/>
          </a:xfrm>
          <a:prstGeom prst="rect">
            <a:avLst/>
          </a:prstGeom>
          <a:noFill/>
        </p:spPr>
        <p:txBody>
          <a:bodyPr wrap="square">
            <a:spAutoFit/>
          </a:bodyPr>
          <a:lstStyle/>
          <a:p>
            <a:r>
              <a:rPr lang="fr-FR" sz="1800" u="sng" dirty="0">
                <a:solidFill>
                  <a:srgbClr val="0000FF"/>
                </a:solidFill>
                <a:effectLst/>
                <a:latin typeface="Calibri" panose="020F0502020204030204" pitchFamily="34" charset="0"/>
                <a:ea typeface="Times New Roman" panose="02020603050405020304" pitchFamily="18" charset="0"/>
                <a:hlinkClick r:id="rId2"/>
              </a:rPr>
              <a:t>https://youtube.com/watch?v=GWOmUfJxFhA&amp;feature=share9</a:t>
            </a:r>
            <a:endParaRPr lang="fr-FR" sz="1800" dirty="0">
              <a:effectLst/>
              <a:latin typeface="Calibri" panose="020F0502020204030204" pitchFamily="34" charset="0"/>
              <a:ea typeface="Calibri" panose="020F0502020204030204" pitchFamily="34" charset="0"/>
            </a:endParaRPr>
          </a:p>
        </p:txBody>
      </p:sp>
      <p:pic>
        <p:nvPicPr>
          <p:cNvPr id="5" name="Image 4">
            <a:hlinkClick r:id="rId3" action="ppaction://hlinkfile"/>
            <a:extLst>
              <a:ext uri="{FF2B5EF4-FFF2-40B4-BE49-F238E27FC236}">
                <a16:creationId xmlns:a16="http://schemas.microsoft.com/office/drawing/2014/main" id="{1AB62442-FE3B-6778-5640-2523F8E773EB}"/>
              </a:ext>
            </a:extLst>
          </p:cNvPr>
          <p:cNvPicPr>
            <a:picLocks noChangeAspect="1"/>
          </p:cNvPicPr>
          <p:nvPr/>
        </p:nvPicPr>
        <p:blipFill>
          <a:blip r:embed="rId4"/>
          <a:stretch>
            <a:fillRect/>
          </a:stretch>
        </p:blipFill>
        <p:spPr>
          <a:xfrm>
            <a:off x="523585" y="2169612"/>
            <a:ext cx="9353550" cy="2028825"/>
          </a:xfrm>
          <a:prstGeom prst="rect">
            <a:avLst/>
          </a:prstGeom>
        </p:spPr>
      </p:pic>
    </p:spTree>
    <p:extLst>
      <p:ext uri="{BB962C8B-B14F-4D97-AF65-F5344CB8AC3E}">
        <p14:creationId xmlns:p14="http://schemas.microsoft.com/office/powerpoint/2010/main" val="242122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6C670-9B09-68C0-79EF-CCE9D8B36F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F79380-4A99-15C3-527B-78E2796D3739}"/>
              </a:ext>
            </a:extLst>
          </p:cNvPr>
          <p:cNvSpPr>
            <a:spLocks noGrp="1"/>
          </p:cNvSpPr>
          <p:nvPr>
            <p:ph type="title"/>
          </p:nvPr>
        </p:nvSpPr>
        <p:spPr>
          <a:xfrm>
            <a:off x="527078" y="138000"/>
            <a:ext cx="8596668" cy="841695"/>
          </a:xfrm>
        </p:spPr>
        <p:txBody>
          <a:bodyPr>
            <a:normAutofit fontScale="90000"/>
          </a:bodyPr>
          <a:lstStyle/>
          <a:p>
            <a:r>
              <a:rPr lang="fr-FR" dirty="0">
                <a:latin typeface="Arial" panose="020B0604020202020204" pitchFamily="34" charset="0"/>
                <a:cs typeface="Arial" panose="020B0604020202020204" pitchFamily="34" charset="0"/>
              </a:rPr>
              <a:t>Révision règlement 2005</a:t>
            </a:r>
            <a:br>
              <a:rPr lang="fr-FR" dirty="0">
                <a:latin typeface="Arial" panose="020B0604020202020204" pitchFamily="34" charset="0"/>
                <a:cs typeface="Arial" panose="020B0604020202020204" pitchFamily="34" charset="0"/>
              </a:rPr>
            </a:br>
            <a:r>
              <a:rPr lang="fr-FR" dirty="0"/>
              <a:t> </a:t>
            </a:r>
          </a:p>
        </p:txBody>
      </p:sp>
      <p:sp>
        <p:nvSpPr>
          <p:cNvPr id="12" name="ZoneTexte 11">
            <a:extLst>
              <a:ext uri="{FF2B5EF4-FFF2-40B4-BE49-F238E27FC236}">
                <a16:creationId xmlns:a16="http://schemas.microsoft.com/office/drawing/2014/main" id="{51AB3698-418D-4B66-2EA8-8FB41DD571C3}"/>
              </a:ext>
            </a:extLst>
          </p:cNvPr>
          <p:cNvSpPr txBox="1"/>
          <p:nvPr/>
        </p:nvSpPr>
        <p:spPr>
          <a:xfrm flipH="1">
            <a:off x="523584" y="994096"/>
            <a:ext cx="9226205" cy="5940088"/>
          </a:xfrm>
          <a:prstGeom prst="rect">
            <a:avLst/>
          </a:prstGeom>
          <a:noFill/>
        </p:spPr>
        <p:txBody>
          <a:bodyPr wrap="square" rtlCol="0">
            <a:spAutoFit/>
          </a:bodyPr>
          <a:lstStyle/>
          <a:p>
            <a:pPr marL="342900" lvl="0" indent="-342900">
              <a:buFont typeface="Aptos" panose="020B0004020202020204" pitchFamily="34" charset="0"/>
              <a:buChar char="-"/>
            </a:pPr>
            <a:r>
              <a:rPr lang="fr-FR" sz="2800" b="1" dirty="0">
                <a:solidFill>
                  <a:srgbClr val="92D050"/>
                </a:solidFill>
                <a:latin typeface="Aptos" panose="020B0004020202020204" pitchFamily="34" charset="0"/>
              </a:rPr>
              <a:t>Etat des lieux : </a:t>
            </a:r>
          </a:p>
          <a:p>
            <a:pPr>
              <a:buNone/>
            </a:pPr>
            <a:endParaRPr lang="fr-FR" sz="2400" dirty="0">
              <a:effectLst/>
            </a:endParaRPr>
          </a:p>
          <a:p>
            <a:pPr marL="742950" lvl="1" indent="-285750">
              <a:buFont typeface="+mj-lt"/>
              <a:buAutoNum type="alphaLcPeriod"/>
            </a:pPr>
            <a:r>
              <a:rPr lang="fr-FR" sz="1400" dirty="0">
                <a:effectLst/>
                <a:latin typeface="Aptos" panose="020B0004020202020204" pitchFamily="34" charset="0"/>
                <a:ea typeface="Times New Roman" panose="02020603050405020304" pitchFamily="18" charset="0"/>
                <a:cs typeface="Times New Roman" panose="02020603050405020304" pitchFamily="18" charset="0"/>
              </a:rPr>
              <a:t>Les commissions Agriculture et Transport du parlement européen ont été saisies pour examiner le texte. Les rapporteurs sont Tilly Metz (Verts - Luxembourg) pour la commission Transport et Daniel Buda (PPE – Roumanie) pour la commission Agriculture.</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mj-lt"/>
              <a:buAutoNum type="alphaLcPeriod"/>
            </a:pPr>
            <a:r>
              <a:rPr lang="fr-FR" sz="1400" dirty="0">
                <a:effectLst/>
                <a:latin typeface="Aptos" panose="020B0004020202020204" pitchFamily="34" charset="0"/>
                <a:ea typeface="Times New Roman" panose="02020603050405020304" pitchFamily="18" charset="0"/>
                <a:cs typeface="Times New Roman" panose="02020603050405020304" pitchFamily="18" charset="0"/>
              </a:rPr>
              <a:t>Les parlementaires membres de ces commissions ont déposé plus de 3000 amendements, témoignant des fortes divergences sur le texte. </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mj-lt"/>
              <a:buAutoNum type="alphaLcPeriod"/>
            </a:pPr>
            <a:r>
              <a:rPr lang="fr-FR" sz="1400" dirty="0">
                <a:effectLst/>
                <a:latin typeface="Aptos" panose="020B0004020202020204" pitchFamily="34" charset="0"/>
                <a:ea typeface="Times New Roman" panose="02020603050405020304" pitchFamily="18" charset="0"/>
                <a:cs typeface="Times New Roman" panose="02020603050405020304" pitchFamily="18" charset="0"/>
              </a:rPr>
              <a:t>Une première réunion conjointe entre les deux commissions s’est tenue le 15 mai. Aucun amendement n’a pu être examiné. Les groupes politiques se sont toutefois exprimés sur le texte : </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romanLcPeriod"/>
            </a:pPr>
            <a:r>
              <a:rPr lang="fr-FR" sz="1400" dirty="0">
                <a:effectLst/>
                <a:latin typeface="Aptos" panose="020B0004020202020204" pitchFamily="34" charset="0"/>
                <a:ea typeface="Aptos" panose="020B0004020202020204" pitchFamily="34" charset="0"/>
                <a:cs typeface="Times New Roman" panose="02020603050405020304" pitchFamily="18" charset="0"/>
              </a:rPr>
              <a:t>Les députés issus des groupes de droite (PPE, Patriotes, CRE) ont appelé au rejet du texte, estimant que le nombre élevé d'amendements reflète une impossibilité de parvenir à un compromis.</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romanLcPeriod"/>
            </a:pPr>
            <a:r>
              <a:rPr lang="fr-FR" sz="1400" dirty="0">
                <a:effectLst/>
                <a:latin typeface="Aptos" panose="020B0004020202020204" pitchFamily="34" charset="0"/>
                <a:ea typeface="Aptos" panose="020B0004020202020204" pitchFamily="34" charset="0"/>
                <a:cs typeface="Times New Roman" panose="02020603050405020304" pitchFamily="18" charset="0"/>
              </a:rPr>
              <a:t>À l'inverse, les députés de gauche (S&amp;D, Verts, The </a:t>
            </a:r>
            <a:r>
              <a:rPr lang="fr-FR" sz="1400" dirty="0" err="1">
                <a:effectLst/>
                <a:latin typeface="Aptos" panose="020B0004020202020204" pitchFamily="34" charset="0"/>
                <a:ea typeface="Aptos" panose="020B0004020202020204" pitchFamily="34" charset="0"/>
                <a:cs typeface="Times New Roman" panose="02020603050405020304" pitchFamily="18" charset="0"/>
              </a:rPr>
              <a:t>Left</a:t>
            </a:r>
            <a:r>
              <a:rPr lang="fr-FR" sz="1400" dirty="0">
                <a:effectLst/>
                <a:latin typeface="Aptos" panose="020B0004020202020204" pitchFamily="34" charset="0"/>
                <a:ea typeface="Aptos" panose="020B0004020202020204" pitchFamily="34" charset="0"/>
                <a:cs typeface="Times New Roman" panose="02020603050405020304" pitchFamily="18" charset="0"/>
              </a:rPr>
              <a:t>) ont plaidé pour la poursuite des discussions afin de trouver un terrain d’entente.</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romanLcPeriod"/>
            </a:pPr>
            <a:r>
              <a:rPr lang="fr-FR" sz="1400" dirty="0">
                <a:effectLst/>
                <a:latin typeface="Aptos" panose="020B0004020202020204" pitchFamily="34" charset="0"/>
                <a:ea typeface="Aptos" panose="020B0004020202020204" pitchFamily="34" charset="0"/>
                <a:cs typeface="Times New Roman" panose="02020603050405020304" pitchFamily="18" charset="0"/>
              </a:rPr>
              <a:t>À noter que le rapporteur fictif de la commission Agriculture pour le groupe </a:t>
            </a:r>
            <a:r>
              <a:rPr lang="fr-FR" sz="1400" dirty="0" err="1">
                <a:effectLst/>
                <a:latin typeface="Aptos" panose="020B0004020202020204" pitchFamily="34" charset="0"/>
                <a:ea typeface="Aptos" panose="020B0004020202020204" pitchFamily="34" charset="0"/>
                <a:cs typeface="Times New Roman" panose="02020603050405020304" pitchFamily="18" charset="0"/>
              </a:rPr>
              <a:t>Renew</a:t>
            </a:r>
            <a:r>
              <a:rPr lang="fr-FR" sz="1400" dirty="0">
                <a:effectLst/>
                <a:latin typeface="Aptos" panose="020B0004020202020204" pitchFamily="34" charset="0"/>
                <a:ea typeface="Aptos" panose="020B0004020202020204" pitchFamily="34" charset="0"/>
                <a:cs typeface="Times New Roman" panose="02020603050405020304" pitchFamily="18" charset="0"/>
              </a:rPr>
              <a:t> (centre-droit) a souligné la nécessité d’une clarification des responsabilités entre les différentes parties prenantes impliquées dans le transport des animaux. Il a également mis en avant l’importance de réduire les charges administratives pesant sur les transporteurs et les éleveurs.</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mj-lt"/>
              <a:buAutoNum type="alphaLcPeriod"/>
            </a:pPr>
            <a:r>
              <a:rPr lang="fr-FR" sz="1400" dirty="0">
                <a:effectLst/>
                <a:latin typeface="Aptos" panose="020B0004020202020204" pitchFamily="34" charset="0"/>
                <a:ea typeface="Times New Roman" panose="02020603050405020304" pitchFamily="18" charset="0"/>
                <a:cs typeface="Times New Roman" panose="02020603050405020304" pitchFamily="18" charset="0"/>
              </a:rPr>
              <a:t>Les présidents des commissions devraient proposer sous peu de nouvelles réunions pour débuter l’examen des amendements. </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mj-lt"/>
              <a:buAutoNum type="alphaLcPeriod"/>
            </a:pPr>
            <a:r>
              <a:rPr lang="fr-FR" sz="1400" dirty="0">
                <a:effectLst/>
                <a:latin typeface="Aptos" panose="020B0004020202020204" pitchFamily="34" charset="0"/>
                <a:ea typeface="Times New Roman" panose="02020603050405020304" pitchFamily="18" charset="0"/>
                <a:cs typeface="Times New Roman" panose="02020603050405020304" pitchFamily="18" charset="0"/>
              </a:rPr>
              <a:t>À ce jour, l’examen du texte en séance plénière est prévu pour le mois d’octobre. Toutefois, compte tenu du nombre important d’amendements déposés en commission et des profondes divergences entre les groupes politiques, un report de cet examen à une date ultérieure est probable.</a:t>
            </a:r>
            <a:endParaRPr lang="fr-FR" sz="16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fr-FR" sz="24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400" b="1" dirty="0">
              <a:solidFill>
                <a:srgbClr val="92D050"/>
              </a:solidFill>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08402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1976-C098-50C7-EC55-958F9CAB51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28D5E26-9B03-2CA7-50AC-A1A0DBBD7A4F}"/>
              </a:ext>
            </a:extLst>
          </p:cNvPr>
          <p:cNvSpPr>
            <a:spLocks noGrp="1"/>
          </p:cNvSpPr>
          <p:nvPr>
            <p:ph type="title"/>
          </p:nvPr>
        </p:nvSpPr>
        <p:spPr>
          <a:xfrm>
            <a:off x="527078" y="138000"/>
            <a:ext cx="8596668" cy="841695"/>
          </a:xfrm>
        </p:spPr>
        <p:txBody>
          <a:bodyPr>
            <a:normAutofit fontScale="90000"/>
          </a:bodyPr>
          <a:lstStyle/>
          <a:p>
            <a:r>
              <a:rPr lang="fr-FR" dirty="0">
                <a:latin typeface="Arial" panose="020B0604020202020204" pitchFamily="34" charset="0"/>
                <a:cs typeface="Arial" panose="020B0604020202020204" pitchFamily="34" charset="0"/>
              </a:rPr>
              <a:t>Révision règlement 2005</a:t>
            </a:r>
            <a:br>
              <a:rPr lang="fr-FR" dirty="0">
                <a:latin typeface="Arial" panose="020B0604020202020204" pitchFamily="34" charset="0"/>
                <a:cs typeface="Arial" panose="020B0604020202020204" pitchFamily="34" charset="0"/>
              </a:rPr>
            </a:br>
            <a:r>
              <a:rPr lang="fr-FR" dirty="0"/>
              <a:t> </a:t>
            </a:r>
          </a:p>
        </p:txBody>
      </p:sp>
      <p:sp>
        <p:nvSpPr>
          <p:cNvPr id="12" name="ZoneTexte 11">
            <a:extLst>
              <a:ext uri="{FF2B5EF4-FFF2-40B4-BE49-F238E27FC236}">
                <a16:creationId xmlns:a16="http://schemas.microsoft.com/office/drawing/2014/main" id="{FD1CD247-1EB0-2392-E996-6990A2A48823}"/>
              </a:ext>
            </a:extLst>
          </p:cNvPr>
          <p:cNvSpPr txBox="1"/>
          <p:nvPr/>
        </p:nvSpPr>
        <p:spPr>
          <a:xfrm flipH="1">
            <a:off x="523585" y="994096"/>
            <a:ext cx="7949702" cy="5970865"/>
          </a:xfrm>
          <a:prstGeom prst="rect">
            <a:avLst/>
          </a:prstGeom>
          <a:noFill/>
        </p:spPr>
        <p:txBody>
          <a:bodyPr wrap="square" rtlCol="0">
            <a:spAutoFit/>
          </a:bodyPr>
          <a:lstStyle/>
          <a:p>
            <a:pPr marL="342900" indent="-342900">
              <a:buFont typeface="Aptos" panose="020B0004020202020204" pitchFamily="34" charset="0"/>
              <a:buChar char="-"/>
            </a:pPr>
            <a:r>
              <a:rPr lang="fr-FR" sz="2800" b="1" dirty="0">
                <a:solidFill>
                  <a:srgbClr val="92D050"/>
                </a:solidFill>
                <a:latin typeface="Aptos" panose="020B0004020202020204" pitchFamily="34" charset="0"/>
              </a:rPr>
              <a:t>Action OTRE</a:t>
            </a:r>
          </a:p>
          <a:p>
            <a:pPr>
              <a:buNone/>
            </a:pPr>
            <a:endParaRPr lang="fr-FR" sz="2800" dirty="0">
              <a:effectLst/>
            </a:endParaRPr>
          </a:p>
          <a:p>
            <a:pPr marL="742950" lvl="1" indent="-285750">
              <a:buFont typeface="+mj-lt"/>
              <a:buAutoNum type="alphaLcPeriod"/>
            </a:pPr>
            <a:r>
              <a:rPr lang="fr-FR" sz="1600" dirty="0">
                <a:effectLst/>
                <a:latin typeface="Aptos" panose="020B0004020202020204" pitchFamily="34" charset="0"/>
                <a:ea typeface="Times New Roman" panose="02020603050405020304" pitchFamily="18" charset="0"/>
                <a:cs typeface="Times New Roman" panose="02020603050405020304" pitchFamily="18" charset="0"/>
              </a:rPr>
              <a:t>En mars 2024 : </a:t>
            </a:r>
            <a:endParaRPr lang="fr-FR"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romanLcPeriod"/>
            </a:pPr>
            <a:r>
              <a:rPr lang="fr-FR" sz="1600" dirty="0">
                <a:effectLst/>
                <a:latin typeface="Aptos" panose="020B0004020202020204" pitchFamily="34" charset="0"/>
                <a:ea typeface="Aptos" panose="020B0004020202020204" pitchFamily="34" charset="0"/>
                <a:cs typeface="Times New Roman" panose="02020603050405020304" pitchFamily="18" charset="0"/>
              </a:rPr>
              <a:t>L’OTRE a répondu à la consultation publique de DGAL sur la proposition de règlement (</a:t>
            </a:r>
            <a:r>
              <a:rPr lang="fr-FR" sz="1100" dirty="0">
                <a:effectLst/>
                <a:latin typeface="Aptos" panose="020B0004020202020204" pitchFamily="34" charset="0"/>
                <a:ea typeface="Aptos" panose="020B0004020202020204" pitchFamily="34" charset="0"/>
                <a:cs typeface="Times New Roman" panose="02020603050405020304" pitchFamily="18" charset="0"/>
              </a:rPr>
              <a:t>cf. </a:t>
            </a:r>
            <a:r>
              <a:rPr lang="fr-FR" sz="1100" dirty="0" err="1">
                <a:effectLst/>
                <a:latin typeface="Aptos" panose="020B0004020202020204" pitchFamily="34" charset="0"/>
                <a:ea typeface="Aptos" panose="020B0004020202020204" pitchFamily="34" charset="0"/>
                <a:cs typeface="Times New Roman" panose="02020603050405020304" pitchFamily="18" charset="0"/>
              </a:rPr>
              <a:t>OTRE_Consultation</a:t>
            </a:r>
            <a:r>
              <a:rPr lang="fr-FR" sz="1100" dirty="0">
                <a:effectLst/>
                <a:latin typeface="Aptos" panose="020B0004020202020204" pitchFamily="34" charset="0"/>
                <a:ea typeface="Aptos" panose="020B0004020202020204" pitchFamily="34" charset="0"/>
                <a:cs typeface="Times New Roman" panose="02020603050405020304" pitchFamily="18" charset="0"/>
              </a:rPr>
              <a:t> publique EU_BEA</a:t>
            </a:r>
            <a:r>
              <a:rPr lang="fr-FR" sz="1600" dirty="0">
                <a:effectLst/>
                <a:latin typeface="Aptos" panose="020B0004020202020204" pitchFamily="34" charset="0"/>
                <a:ea typeface="Aptos" panose="020B0004020202020204" pitchFamily="34" charset="0"/>
                <a:cs typeface="Times New Roman" panose="02020603050405020304" pitchFamily="18" charset="0"/>
              </a:rPr>
              <a:t>). </a:t>
            </a:r>
            <a:endParaRPr lang="fr-FR"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romanLcPeriod"/>
            </a:pPr>
            <a:r>
              <a:rPr lang="fr-FR" sz="1600" dirty="0">
                <a:effectLst/>
                <a:latin typeface="Aptos" panose="020B0004020202020204" pitchFamily="34" charset="0"/>
                <a:ea typeface="Aptos" panose="020B0004020202020204" pitchFamily="34" charset="0"/>
                <a:cs typeface="Times New Roman" panose="02020603050405020304" pitchFamily="18" charset="0"/>
              </a:rPr>
              <a:t>L’OTRE a rencontré le conseiller santé animale du ministre de l’Agriculture </a:t>
            </a:r>
            <a:r>
              <a:rPr lang="fr-FR" sz="1600" dirty="0">
                <a:effectLst/>
                <a:latin typeface="Aptos" panose="020B0004020202020204" pitchFamily="34" charset="0"/>
                <a:ea typeface="Aptos" panose="020B0004020202020204" pitchFamily="34" charset="0"/>
                <a:cs typeface="Times New Roman" panose="02020603050405020304" pitchFamily="18" charset="0"/>
                <a:hlinkClick r:id="rId2" action="ppaction://hlinkfile"/>
              </a:rPr>
              <a:t>(</a:t>
            </a:r>
            <a:r>
              <a:rPr lang="fr-FR" sz="1100" dirty="0">
                <a:effectLst/>
                <a:latin typeface="Aptos" panose="020B0004020202020204" pitchFamily="34" charset="0"/>
                <a:ea typeface="Aptos" panose="020B0004020202020204" pitchFamily="34" charset="0"/>
                <a:cs typeface="Times New Roman" panose="02020603050405020304" pitchFamily="18" charset="0"/>
                <a:hlinkClick r:id="rId2" action="ppaction://hlinkfile"/>
              </a:rPr>
              <a:t>cf. mail de remerciements) </a:t>
            </a:r>
            <a:endParaRPr lang="fr-FR"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mj-lt"/>
              <a:buAutoNum type="alphaLcPeriod"/>
            </a:pPr>
            <a:r>
              <a:rPr lang="fr-FR" sz="1600" dirty="0">
                <a:effectLst/>
                <a:latin typeface="Aptos" panose="020B0004020202020204" pitchFamily="34" charset="0"/>
                <a:ea typeface="Times New Roman" panose="02020603050405020304" pitchFamily="18" charset="0"/>
                <a:cs typeface="Times New Roman" panose="02020603050405020304" pitchFamily="18" charset="0"/>
              </a:rPr>
              <a:t>En avril 2024, l’OTRE a répondu à la consultation publique de la commission européenne sur la proposition de règlement </a:t>
            </a:r>
            <a:r>
              <a:rPr lang="fr-FR" sz="1600" dirty="0">
                <a:effectLst/>
                <a:latin typeface="Aptos" panose="020B0004020202020204" pitchFamily="34" charset="0"/>
                <a:ea typeface="Times New Roman" panose="02020603050405020304" pitchFamily="18" charset="0"/>
                <a:cs typeface="Times New Roman" panose="02020603050405020304" pitchFamily="18" charset="0"/>
                <a:hlinkClick r:id="rId3" action="ppaction://hlinkfile"/>
              </a:rPr>
              <a:t>(</a:t>
            </a:r>
            <a:r>
              <a:rPr lang="fr-FR" sz="1100" dirty="0">
                <a:effectLst/>
                <a:latin typeface="Aptos" panose="020B0004020202020204" pitchFamily="34" charset="0"/>
                <a:ea typeface="Times New Roman" panose="02020603050405020304" pitchFamily="18" charset="0"/>
                <a:cs typeface="Times New Roman" panose="02020603050405020304" pitchFamily="18" charset="0"/>
                <a:hlinkClick r:id="rId3" action="ppaction://hlinkfile"/>
              </a:rPr>
              <a:t>cf.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hlinkClick r:id="rId3" action="ppaction://hlinkfile"/>
              </a:rPr>
              <a:t>OTRE_Consultation</a:t>
            </a:r>
            <a:r>
              <a:rPr lang="fr-FR" sz="1100" dirty="0">
                <a:effectLst/>
                <a:latin typeface="Aptos" panose="020B0004020202020204" pitchFamily="34" charset="0"/>
                <a:ea typeface="Times New Roman" panose="02020603050405020304" pitchFamily="18" charset="0"/>
                <a:cs typeface="Times New Roman" panose="02020603050405020304" pitchFamily="18" charset="0"/>
                <a:hlinkClick r:id="rId3" action="ppaction://hlinkfile"/>
              </a:rPr>
              <a:t> publique EU_BEA</a:t>
            </a:r>
            <a:r>
              <a:rPr lang="fr-FR" sz="1600" dirty="0">
                <a:effectLst/>
                <a:latin typeface="Aptos" panose="020B0004020202020204" pitchFamily="34" charset="0"/>
                <a:ea typeface="Times New Roman" panose="02020603050405020304" pitchFamily="18" charset="0"/>
                <a:cs typeface="Times New Roman" panose="02020603050405020304" pitchFamily="18" charset="0"/>
                <a:hlinkClick r:id="rId3" action="ppaction://hlinkfile"/>
              </a:rPr>
              <a:t>).</a:t>
            </a:r>
            <a:endParaRPr lang="fr-FR"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mj-lt"/>
              <a:buAutoNum type="alphaLcPeriod"/>
            </a:pPr>
            <a:r>
              <a:rPr lang="fr-FR" sz="1600" dirty="0">
                <a:effectLst/>
                <a:latin typeface="Aptos" panose="020B0004020202020204" pitchFamily="34" charset="0"/>
                <a:ea typeface="Times New Roman" panose="02020603050405020304" pitchFamily="18" charset="0"/>
                <a:cs typeface="Times New Roman" panose="02020603050405020304" pitchFamily="18" charset="0"/>
              </a:rPr>
              <a:t>En avril 2025, l’OTRE a soumis deux propositions d’amendements aux parlementaires français membres des commissions Agriculture et Transport </a:t>
            </a:r>
            <a:r>
              <a:rPr lang="fr-FR" sz="1600" dirty="0">
                <a:effectLst/>
                <a:latin typeface="Aptos" panose="020B0004020202020204" pitchFamily="34" charset="0"/>
                <a:ea typeface="Times New Roman" panose="02020603050405020304" pitchFamily="18" charset="0"/>
                <a:cs typeface="Times New Roman" panose="02020603050405020304" pitchFamily="18" charset="0"/>
                <a:hlinkClick r:id="rId4" action="ppaction://hlinkfile"/>
              </a:rPr>
              <a:t>(</a:t>
            </a:r>
            <a:r>
              <a:rPr lang="fr-FR" sz="1100" dirty="0">
                <a:effectLst/>
                <a:latin typeface="Aptos" panose="020B0004020202020204" pitchFamily="34" charset="0"/>
                <a:ea typeface="Times New Roman" panose="02020603050405020304" pitchFamily="18" charset="0"/>
                <a:cs typeface="Times New Roman" panose="02020603050405020304" pitchFamily="18" charset="0"/>
                <a:hlinkClick r:id="rId4" action="ppaction://hlinkfile"/>
              </a:rPr>
              <a:t>cf. Cartographie,</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a:t>
            </a:r>
            <a:r>
              <a:rPr lang="fr-FR" sz="1100" dirty="0">
                <a:effectLst/>
                <a:latin typeface="Aptos" panose="020B0004020202020204" pitchFamily="34" charset="0"/>
                <a:ea typeface="Times New Roman" panose="02020603050405020304" pitchFamily="18" charset="0"/>
                <a:cs typeface="Times New Roman" panose="02020603050405020304" pitchFamily="18" charset="0"/>
                <a:hlinkClick r:id="rId5" action="ppaction://hlinkfile"/>
              </a:rPr>
              <a:t>amendements OTRE </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&amp; </a:t>
            </a:r>
            <a:r>
              <a:rPr lang="fr-FR" sz="1100" dirty="0">
                <a:effectLst/>
                <a:latin typeface="Aptos" panose="020B0004020202020204" pitchFamily="34" charset="0"/>
                <a:ea typeface="Times New Roman" panose="02020603050405020304" pitchFamily="18" charset="0"/>
                <a:cs typeface="Times New Roman" panose="02020603050405020304" pitchFamily="18" charset="0"/>
                <a:hlinkClick r:id="rId6" action="ppaction://hlinkfile"/>
              </a:rPr>
              <a:t>mail de sollicitation</a:t>
            </a:r>
            <a:r>
              <a:rPr lang="fr-FR" sz="1600" dirty="0">
                <a:effectLst/>
                <a:latin typeface="Aptos" panose="020B0004020202020204" pitchFamily="34" charset="0"/>
                <a:ea typeface="Times New Roman" panose="02020603050405020304" pitchFamily="18" charset="0"/>
                <a:cs typeface="Times New Roman" panose="02020603050405020304" pitchFamily="18" charset="0"/>
              </a:rPr>
              <a:t>)</a:t>
            </a:r>
            <a:endParaRPr lang="fr-FR"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romanLcPeriod"/>
            </a:pPr>
            <a:r>
              <a:rPr lang="fr-FR" sz="1600" dirty="0">
                <a:effectLst/>
                <a:latin typeface="Aptos" panose="020B0004020202020204" pitchFamily="34" charset="0"/>
                <a:ea typeface="Aptos" panose="020B0004020202020204" pitchFamily="34" charset="0"/>
                <a:cs typeface="Times New Roman" panose="02020603050405020304" pitchFamily="18" charset="0"/>
              </a:rPr>
              <a:t>Amendement n°1 visant à confier à l’organisateur du transport la responsabilité de veiller à ce que le chargement, le calage et l’arrimage des animaux soient réalisés dans des conditions assurant leur sécurité et leur bien-être.</a:t>
            </a:r>
            <a:endParaRPr lang="fr-FR"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romanLcPeriod"/>
            </a:pPr>
            <a:r>
              <a:rPr lang="fr-FR" sz="1600" dirty="0">
                <a:effectLst/>
                <a:latin typeface="Aptos" panose="020B0004020202020204" pitchFamily="34" charset="0"/>
                <a:ea typeface="Aptos" panose="020B0004020202020204" pitchFamily="34" charset="0"/>
                <a:cs typeface="Times New Roman" panose="02020603050405020304" pitchFamily="18" charset="0"/>
              </a:rPr>
              <a:t>Amendement n°2 visant à clarifier la répartition de la responsabilité en cas de dommage entre le transporteur et l’organisateur, afin d'éviter une imputation excessive et injustifiée de la responsabilité sur le transporteur lorsque le dommage résulte d'une affection non apparente lors des opérations de chargement, de calage ou d’arrimage. </a:t>
            </a:r>
            <a:endParaRPr lang="fr-FR" dirty="0">
              <a:effectLst/>
              <a:latin typeface="Aptos" panose="020B0004020202020204" pitchFamily="34" charset="0"/>
              <a:ea typeface="Aptos" panose="020B0004020202020204" pitchFamily="34" charset="0"/>
              <a:cs typeface="Times New Roman" panose="02020603050405020304" pitchFamily="18" charset="0"/>
            </a:endParaRPr>
          </a:p>
          <a:p>
            <a:endParaRPr lang="fr-FR" b="1" dirty="0">
              <a:solidFill>
                <a:srgbClr val="92D050"/>
              </a:solidFill>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95403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25504-D48B-3D75-BD0F-7AFC97A7E1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A1CD90-89D5-11DF-4B00-55BFBEDD9F05}"/>
              </a:ext>
            </a:extLst>
          </p:cNvPr>
          <p:cNvSpPr>
            <a:spLocks noGrp="1"/>
          </p:cNvSpPr>
          <p:nvPr>
            <p:ph type="title"/>
          </p:nvPr>
        </p:nvSpPr>
        <p:spPr>
          <a:xfrm>
            <a:off x="527078" y="138000"/>
            <a:ext cx="8596668" cy="841695"/>
          </a:xfrm>
        </p:spPr>
        <p:txBody>
          <a:bodyPr>
            <a:normAutofit fontScale="90000"/>
          </a:bodyPr>
          <a:lstStyle/>
          <a:p>
            <a:r>
              <a:rPr lang="fr-FR" dirty="0">
                <a:latin typeface="Arial" panose="020B0604020202020204" pitchFamily="34" charset="0"/>
                <a:cs typeface="Arial" panose="020B0604020202020204" pitchFamily="34" charset="0"/>
              </a:rPr>
              <a:t>Révision règlement 2005</a:t>
            </a:r>
            <a:br>
              <a:rPr lang="fr-FR" dirty="0">
                <a:latin typeface="Arial" panose="020B0604020202020204" pitchFamily="34" charset="0"/>
                <a:cs typeface="Arial" panose="020B0604020202020204" pitchFamily="34" charset="0"/>
              </a:rPr>
            </a:br>
            <a:r>
              <a:rPr lang="fr-FR" dirty="0"/>
              <a:t> </a:t>
            </a:r>
          </a:p>
        </p:txBody>
      </p:sp>
      <p:sp>
        <p:nvSpPr>
          <p:cNvPr id="12" name="ZoneTexte 11">
            <a:extLst>
              <a:ext uri="{FF2B5EF4-FFF2-40B4-BE49-F238E27FC236}">
                <a16:creationId xmlns:a16="http://schemas.microsoft.com/office/drawing/2014/main" id="{8E2F4440-8A16-AEE5-3B60-4AD463F5FB64}"/>
              </a:ext>
            </a:extLst>
          </p:cNvPr>
          <p:cNvSpPr txBox="1"/>
          <p:nvPr/>
        </p:nvSpPr>
        <p:spPr>
          <a:xfrm flipH="1">
            <a:off x="523585" y="994096"/>
            <a:ext cx="7949702" cy="3847207"/>
          </a:xfrm>
          <a:prstGeom prst="rect">
            <a:avLst/>
          </a:prstGeom>
          <a:noFill/>
        </p:spPr>
        <p:txBody>
          <a:bodyPr wrap="square" rtlCol="0">
            <a:spAutoFit/>
          </a:bodyPr>
          <a:lstStyle/>
          <a:p>
            <a:pPr marL="342900" indent="-342900">
              <a:buFont typeface="Aptos" panose="020B0004020202020204" pitchFamily="34" charset="0"/>
              <a:buChar char="-"/>
            </a:pPr>
            <a:r>
              <a:rPr lang="fr-FR" sz="2800" b="1" dirty="0">
                <a:solidFill>
                  <a:srgbClr val="92D050"/>
                </a:solidFill>
                <a:latin typeface="Aptos" panose="020B0004020202020204" pitchFamily="34" charset="0"/>
              </a:rPr>
              <a:t>Plan d’action :</a:t>
            </a:r>
          </a:p>
          <a:p>
            <a:pPr>
              <a:buNone/>
            </a:pPr>
            <a:endParaRPr lang="fr-FR" sz="2400" dirty="0">
              <a:effectLst/>
            </a:endParaRPr>
          </a:p>
          <a:p>
            <a:pPr marL="742950" lvl="1" indent="-285750">
              <a:buFont typeface="+mj-lt"/>
              <a:buAutoNum type="alphaLcPeriod"/>
            </a:pPr>
            <a:r>
              <a:rPr lang="fr-FR" dirty="0">
                <a:effectLst/>
                <a:latin typeface="Aptos" panose="020B0004020202020204" pitchFamily="34" charset="0"/>
                <a:ea typeface="Times New Roman" panose="02020603050405020304" pitchFamily="18" charset="0"/>
                <a:cs typeface="Times New Roman" panose="02020603050405020304" pitchFamily="18" charset="0"/>
              </a:rPr>
              <a:t>Il est proposé d’étendre les prises de contact avec des eurodéputés français issus des groupes </a:t>
            </a:r>
            <a:r>
              <a:rPr lang="fr-FR" dirty="0" err="1">
                <a:effectLst/>
                <a:latin typeface="Aptos" panose="020B0004020202020204" pitchFamily="34" charset="0"/>
                <a:ea typeface="Times New Roman" panose="02020603050405020304" pitchFamily="18" charset="0"/>
                <a:cs typeface="Times New Roman" panose="02020603050405020304" pitchFamily="18" charset="0"/>
              </a:rPr>
              <a:t>Renew</a:t>
            </a:r>
            <a:r>
              <a:rPr lang="fr-FR" dirty="0">
                <a:effectLst/>
                <a:latin typeface="Aptos" panose="020B0004020202020204" pitchFamily="34" charset="0"/>
                <a:ea typeface="Times New Roman" panose="02020603050405020304" pitchFamily="18" charset="0"/>
                <a:cs typeface="Times New Roman" panose="02020603050405020304" pitchFamily="18" charset="0"/>
              </a:rPr>
              <a:t>, PPE et S&amp;D en vue de la séance plénière du parlement européen.</a:t>
            </a:r>
          </a:p>
          <a:p>
            <a:pPr lvl="1"/>
            <a:endParaRPr lang="fr-FR" sz="20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mj-lt"/>
              <a:buAutoNum type="alphaLcPeriod"/>
            </a:pPr>
            <a:r>
              <a:rPr lang="fr-FR" dirty="0">
                <a:effectLst/>
                <a:latin typeface="Aptos" panose="020B0004020202020204" pitchFamily="34" charset="0"/>
                <a:ea typeface="Times New Roman" panose="02020603050405020304" pitchFamily="18" charset="0"/>
                <a:cs typeface="Times New Roman" panose="02020603050405020304" pitchFamily="18" charset="0"/>
              </a:rPr>
              <a:t>En parallèle, il est proposé de sensibiliser les conseillers parlementaires des cabinets Transports et Agriculture ainsi que le SGAE (secrétariat général des affaires européennes), en vue de préparer la position que défendra la France au sein du conseil de l’UE.</a:t>
            </a:r>
            <a:endParaRPr lang="fr-FR" sz="20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ptos" panose="020B0004020202020204" pitchFamily="34" charset="0"/>
              <a:buChar char="-"/>
            </a:pPr>
            <a:r>
              <a:rPr lang="fr-FR" sz="2800" b="1" dirty="0">
                <a:solidFill>
                  <a:srgbClr val="92D050"/>
                </a:solidFill>
                <a:latin typeface="Aptos" panose="020B0004020202020204" pitchFamily="34" charset="0"/>
              </a:rPr>
              <a:t> </a:t>
            </a:r>
          </a:p>
          <a:p>
            <a:endParaRPr lang="fr-FR" b="1" dirty="0">
              <a:solidFill>
                <a:srgbClr val="92D050"/>
              </a:solidFill>
              <a:latin typeface="Aptos" panose="020B0004020202020204" pitchFamily="34" charset="0"/>
              <a:ea typeface="Times New Roman" panose="02020603050405020304" pitchFamily="18" charset="0"/>
              <a:cs typeface="Aptos" panose="020B0004020202020204" pitchFamily="34" charset="0"/>
            </a:endParaRPr>
          </a:p>
        </p:txBody>
      </p:sp>
      <p:sp>
        <p:nvSpPr>
          <p:cNvPr id="4" name="ZoneTexte 3">
            <a:extLst>
              <a:ext uri="{FF2B5EF4-FFF2-40B4-BE49-F238E27FC236}">
                <a16:creationId xmlns:a16="http://schemas.microsoft.com/office/drawing/2014/main" id="{638867B6-0557-01ED-A4CF-1BD3650EB6F8}"/>
              </a:ext>
            </a:extLst>
          </p:cNvPr>
          <p:cNvSpPr txBox="1"/>
          <p:nvPr/>
        </p:nvSpPr>
        <p:spPr>
          <a:xfrm>
            <a:off x="2321508" y="6049086"/>
            <a:ext cx="6098958" cy="369332"/>
          </a:xfrm>
          <a:prstGeom prst="rect">
            <a:avLst/>
          </a:prstGeom>
          <a:noFill/>
        </p:spPr>
        <p:txBody>
          <a:bodyPr wrap="square">
            <a:spAutoFit/>
          </a:bodyPr>
          <a:lstStyle/>
          <a:p>
            <a:r>
              <a:rPr lang="fr-FR" sz="1800" u="sng" dirty="0">
                <a:solidFill>
                  <a:srgbClr val="0000FF"/>
                </a:solidFill>
                <a:effectLst/>
                <a:latin typeface="Calibri" panose="020F0502020204030204" pitchFamily="34" charset="0"/>
                <a:ea typeface="Times New Roman" panose="02020603050405020304" pitchFamily="18" charset="0"/>
                <a:hlinkClick r:id="rId2"/>
              </a:rPr>
              <a:t>https://youtube.com/watch?v=GWOmUfJxFhA&amp;feature=share9</a:t>
            </a: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9168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525E-5259-256D-EDFB-5D65142ECA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6099E6-2B55-5514-B569-37A6A9A0DE5F}"/>
              </a:ext>
            </a:extLst>
          </p:cNvPr>
          <p:cNvSpPr>
            <a:spLocks noGrp="1"/>
          </p:cNvSpPr>
          <p:nvPr>
            <p:ph type="title"/>
          </p:nvPr>
        </p:nvSpPr>
        <p:spPr>
          <a:xfrm>
            <a:off x="527078" y="138000"/>
            <a:ext cx="8596668" cy="841695"/>
          </a:xfrm>
        </p:spPr>
        <p:txBody>
          <a:bodyPr>
            <a:normAutofit fontScale="90000"/>
          </a:bodyPr>
          <a:lstStyle/>
          <a:p>
            <a:r>
              <a:rPr lang="fr-FR" dirty="0">
                <a:latin typeface="Arial" panose="020B0604020202020204" pitchFamily="34" charset="0"/>
                <a:cs typeface="Arial" panose="020B0604020202020204" pitchFamily="34" charset="0"/>
              </a:rPr>
              <a:t>DGAL</a:t>
            </a:r>
            <a:br>
              <a:rPr lang="fr-FR" dirty="0">
                <a:latin typeface="Arial" panose="020B0604020202020204" pitchFamily="34" charset="0"/>
                <a:cs typeface="Arial" panose="020B0604020202020204" pitchFamily="34" charset="0"/>
              </a:rPr>
            </a:br>
            <a:r>
              <a:rPr lang="fr-FR" dirty="0"/>
              <a:t> </a:t>
            </a:r>
          </a:p>
        </p:txBody>
      </p:sp>
      <p:sp>
        <p:nvSpPr>
          <p:cNvPr id="12" name="ZoneTexte 11">
            <a:extLst>
              <a:ext uri="{FF2B5EF4-FFF2-40B4-BE49-F238E27FC236}">
                <a16:creationId xmlns:a16="http://schemas.microsoft.com/office/drawing/2014/main" id="{29666746-8855-3625-A105-C772D4845D31}"/>
              </a:ext>
            </a:extLst>
          </p:cNvPr>
          <p:cNvSpPr txBox="1"/>
          <p:nvPr/>
        </p:nvSpPr>
        <p:spPr>
          <a:xfrm flipH="1">
            <a:off x="523585" y="994096"/>
            <a:ext cx="7949702" cy="1754326"/>
          </a:xfrm>
          <a:prstGeom prst="rect">
            <a:avLst/>
          </a:prstGeom>
          <a:noFill/>
        </p:spPr>
        <p:txBody>
          <a:bodyPr wrap="square" rtlCol="0">
            <a:spAutoFit/>
          </a:bodyPr>
          <a:lstStyle/>
          <a:p>
            <a:r>
              <a:rPr lang="fr-FR" b="1" dirty="0">
                <a:solidFill>
                  <a:srgbClr val="92D050"/>
                </a:solidFill>
                <a:latin typeface="Arial" panose="020B0604020202020204" pitchFamily="34" charset="0"/>
                <a:cs typeface="Arial" panose="020B0604020202020204" pitchFamily="34" charset="0"/>
              </a:rPr>
              <a:t>Plan de prévention des épizooties</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Plan de prévention de la peste porcine africaine</a:t>
            </a:r>
          </a:p>
          <a:p>
            <a:endParaRPr lang="fr-FR" dirty="0">
              <a:latin typeface="Arial" panose="020B0604020202020204" pitchFamily="34" charset="0"/>
              <a:cs typeface="Arial" panose="020B0604020202020204" pitchFamily="34" charset="0"/>
            </a:endParaRPr>
          </a:p>
          <a:p>
            <a:r>
              <a:rPr lang="fr-FR" b="1" dirty="0">
                <a:solidFill>
                  <a:srgbClr val="92D050"/>
                </a:solidFill>
                <a:latin typeface="Arial" panose="020B0604020202020204" pitchFamily="34" charset="0"/>
                <a:cs typeface="Arial" panose="020B0604020202020204" pitchFamily="34" charset="0"/>
              </a:rPr>
              <a:t>Assises du Sanitaire</a:t>
            </a:r>
          </a:p>
          <a:p>
            <a:endParaRPr lang="fr-FR"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A0EF868-DF5A-B136-CC12-84B4A8A922BB}"/>
              </a:ext>
            </a:extLst>
          </p:cNvPr>
          <p:cNvSpPr txBox="1"/>
          <p:nvPr/>
        </p:nvSpPr>
        <p:spPr>
          <a:xfrm>
            <a:off x="2321508" y="6049086"/>
            <a:ext cx="6098958" cy="369332"/>
          </a:xfrm>
          <a:prstGeom prst="rect">
            <a:avLst/>
          </a:prstGeom>
          <a:noFill/>
        </p:spPr>
        <p:txBody>
          <a:bodyPr wrap="square">
            <a:spAutoFit/>
          </a:bodyPr>
          <a:lstStyle/>
          <a:p>
            <a:r>
              <a:rPr lang="fr-FR" sz="1800" u="sng" dirty="0">
                <a:solidFill>
                  <a:srgbClr val="0000FF"/>
                </a:solidFill>
                <a:effectLst/>
                <a:latin typeface="Calibri" panose="020F0502020204030204" pitchFamily="34" charset="0"/>
                <a:ea typeface="Times New Roman" panose="02020603050405020304" pitchFamily="18" charset="0"/>
                <a:hlinkClick r:id="rId2"/>
              </a:rPr>
              <a:t>https://youtube.com/watch?v=GWOmUfJxFhA&amp;feature=share9</a:t>
            </a: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5294042"/>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2632</TotalTime>
  <Words>943</Words>
  <Application>Microsoft Office PowerPoint</Application>
  <PresentationFormat>Grand écran</PresentationFormat>
  <Paragraphs>102</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Aptos</vt:lpstr>
      <vt:lpstr>Arial</vt:lpstr>
      <vt:lpstr>Calibri</vt:lpstr>
      <vt:lpstr>Trebuchet MS</vt:lpstr>
      <vt:lpstr>Wingdings 3</vt:lpstr>
      <vt:lpstr>Facette</vt:lpstr>
      <vt:lpstr>BIENVENUE À TOUS   à la réunion Bilan annuel du Conseil de métiers Transporteurs Animaux Vivants</vt:lpstr>
      <vt:lpstr>Planning </vt:lpstr>
      <vt:lpstr>Bienvenue à l’assemblée générale OTRE CM TAV 2025</vt:lpstr>
      <vt:lpstr>Nombre d’adhérents CM Transports d’Animaux Vivants   et   Carte répartition géographique</vt:lpstr>
      <vt:lpstr>Révision règlement 2005  </vt:lpstr>
      <vt:lpstr>Révision règlement 2005  </vt:lpstr>
      <vt:lpstr>Révision règlement 2005  </vt:lpstr>
      <vt:lpstr>Révision règlement 2005  </vt:lpstr>
      <vt:lpstr>DGAL  </vt:lpstr>
      <vt:lpstr>Le conseil de métier Transport d’animaux vivants présent au SOMMET de l’ELEVAGE</vt:lpstr>
      <vt:lpstr>Point sur législation Transhumance </vt:lpstr>
      <vt:lpstr>Partenaires CM TAV 2023</vt:lpstr>
      <vt:lpstr>Questions Diverses</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TOUS   à la 1ère réunion 2020  du Conseil de métiers Transporteurs Animaux Vivants</dc:title>
  <dc:creator>Stéphane Cauchy</dc:creator>
  <cp:lastModifiedBy>Stephane Cauchy OTRE Pays de la Loire</cp:lastModifiedBy>
  <cp:revision>31</cp:revision>
  <dcterms:created xsi:type="dcterms:W3CDTF">2020-03-11T09:39:25Z</dcterms:created>
  <dcterms:modified xsi:type="dcterms:W3CDTF">2025-05-26T13:05:41Z</dcterms:modified>
</cp:coreProperties>
</file>